
<file path=[Content_Types].xml><?xml version="1.0" encoding="utf-8"?>
<Types xmlns="http://schemas.openxmlformats.org/package/2006/content-types">
  <Default Extension="18181818181824&amp;select=bwHn1L1sf&amp;source=selection" ContentType="image/png"/>
  <Default Extension="3448744327103&amp;select=f8ZJCDRx0,c2RXR6Lv3m,eMX8XtY6&amp;source=selection" ContentType="image/png"/>
  <Default Extension="5970149253731&amp;select=b5XzIbe0s,fsJBx3McX,b7foSbPgk,aakbToD6Cl,j2RLHRsaj4&amp;source=selection" ContentType="image/png"/>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handoutMasterIdLst>
    <p:handoutMasterId r:id="rId27"/>
  </p:handoutMasterIdLst>
  <p:sldIdLst>
    <p:sldId id="259" r:id="rId3"/>
    <p:sldId id="283" r:id="rId4"/>
    <p:sldId id="273" r:id="rId5"/>
    <p:sldId id="268" r:id="rId6"/>
    <p:sldId id="275" r:id="rId7"/>
    <p:sldId id="290" r:id="rId8"/>
    <p:sldId id="270" r:id="rId9"/>
    <p:sldId id="266" r:id="rId10"/>
    <p:sldId id="277" r:id="rId11"/>
    <p:sldId id="278" r:id="rId12"/>
    <p:sldId id="262" r:id="rId13"/>
    <p:sldId id="272" r:id="rId14"/>
    <p:sldId id="281" r:id="rId15"/>
    <p:sldId id="261" r:id="rId16"/>
    <p:sldId id="265" r:id="rId17"/>
    <p:sldId id="267" r:id="rId18"/>
    <p:sldId id="287" r:id="rId19"/>
    <p:sldId id="285" r:id="rId20"/>
    <p:sldId id="284" r:id="rId21"/>
    <p:sldId id="288" r:id="rId22"/>
    <p:sldId id="289" r:id="rId23"/>
    <p:sldId id="280"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BAE"/>
    <a:srgbClr val="4BACC6"/>
    <a:srgbClr val="537ABA"/>
    <a:srgbClr val="8064A2"/>
    <a:srgbClr val="C9D5E9"/>
    <a:srgbClr val="D0CFE7"/>
    <a:srgbClr val="E1DBE9"/>
    <a:srgbClr val="DBEEF4"/>
    <a:srgbClr val="FFCC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E7467A-66F6-47C1-944B-50D8A5291C8C}" v="3" dt="2019-06-06T00:56:36.8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81779" autoAdjust="0"/>
  </p:normalViewPr>
  <p:slideViewPr>
    <p:cSldViewPr snapToGrid="0">
      <p:cViewPr varScale="1">
        <p:scale>
          <a:sx n="57" d="100"/>
          <a:sy n="57" d="100"/>
        </p:scale>
        <p:origin x="1440" y="60"/>
      </p:cViewPr>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 MUN KIT#" userId="da1cbc35-1cae-4e97-9b2d-1b46bcf8f181" providerId="ADAL" clId="{FA237C9E-A119-49E6-AB21-BD23EDA96DDD}"/>
  </pc:docChgLst>
  <pc:docChgLst>
    <pc:chgData name="#HO MUN KIT#" userId="S::munkit001@e.ntu.edu.sg::da1cbc35-1cae-4e97-9b2d-1b46bcf8f181" providerId="AD" clId="Web-{63B32B1D-3EAE-4321-AE65-90A5FC852805}"/>
  </pc:docChgLst>
  <pc:docChgLst>
    <pc:chgData name=" " userId="da1cbc35-1cae-4e97-9b2d-1b46bcf8f181" providerId="ADAL" clId="{32E7467A-66F6-47C1-944B-50D8A5291C8C}"/>
    <pc:docChg chg="undo modSld">
      <pc:chgData name=" " userId="da1cbc35-1cae-4e97-9b2d-1b46bcf8f181" providerId="ADAL" clId="{32E7467A-66F6-47C1-944B-50D8A5291C8C}" dt="2019-06-06T00:57:51.329" v="31" actId="20577"/>
      <pc:docMkLst>
        <pc:docMk/>
      </pc:docMkLst>
      <pc:sldChg chg="modSp">
        <pc:chgData name=" " userId="da1cbc35-1cae-4e97-9b2d-1b46bcf8f181" providerId="ADAL" clId="{32E7467A-66F6-47C1-944B-50D8A5291C8C}" dt="2019-06-06T00:57:51.329" v="31" actId="20577"/>
        <pc:sldMkLst>
          <pc:docMk/>
          <pc:sldMk cId="1614657601" sldId="283"/>
        </pc:sldMkLst>
        <pc:graphicFrameChg chg="mod modGraphic">
          <ac:chgData name=" " userId="da1cbc35-1cae-4e97-9b2d-1b46bcf8f181" providerId="ADAL" clId="{32E7467A-66F6-47C1-944B-50D8A5291C8C}" dt="2019-06-06T00:57:51.329" v="31" actId="20577"/>
          <ac:graphicFrameMkLst>
            <pc:docMk/>
            <pc:sldMk cId="1614657601" sldId="283"/>
            <ac:graphicFrameMk id="6"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93E767-AF9F-408A-A39B-AC437B7C671B}" type="doc">
      <dgm:prSet loTypeId="urn:microsoft.com/office/officeart/2005/8/layout/process1" loCatId="process" qsTypeId="urn:microsoft.com/office/officeart/2005/8/quickstyle/simple1" qsCatId="simple" csTypeId="urn:microsoft.com/office/officeart/2005/8/colors/colorful4" csCatId="colorful" phldr="1"/>
      <dgm:spPr/>
    </dgm:pt>
    <dgm:pt modelId="{0BEECFB4-CCC6-4C15-810C-FA1D8D58171A}">
      <dgm:prSet phldrT="[Text]" custT="1"/>
      <dgm:spPr/>
      <dgm:t>
        <a:bodyPr/>
        <a:lstStyle/>
        <a:p>
          <a:r>
            <a:rPr lang="en-SG" sz="2000" dirty="0"/>
            <a:t>Noodles in packaging</a:t>
          </a:r>
        </a:p>
      </dgm:t>
    </dgm:pt>
    <dgm:pt modelId="{4D04FC03-FED7-4455-98F4-22521730D3D0}" type="parTrans" cxnId="{B78B0324-C41A-415E-9320-D8DDFC6F04DC}">
      <dgm:prSet/>
      <dgm:spPr/>
      <dgm:t>
        <a:bodyPr/>
        <a:lstStyle/>
        <a:p>
          <a:endParaRPr lang="en-SG" sz="1600"/>
        </a:p>
      </dgm:t>
    </dgm:pt>
    <dgm:pt modelId="{20DC2C44-379F-4B46-95E4-49A432E35CDA}" type="sibTrans" cxnId="{B78B0324-C41A-415E-9320-D8DDFC6F04DC}">
      <dgm:prSet custT="1"/>
      <dgm:spPr/>
      <dgm:t>
        <a:bodyPr/>
        <a:lstStyle/>
        <a:p>
          <a:endParaRPr lang="en-SG" sz="1400"/>
        </a:p>
      </dgm:t>
    </dgm:pt>
    <dgm:pt modelId="{6F73CB61-AA9A-487A-B226-4DF176EF0C4F}">
      <dgm:prSet phldrT="[Text]" custT="1"/>
      <dgm:spPr/>
      <dgm:t>
        <a:bodyPr/>
        <a:lstStyle/>
        <a:p>
          <a:r>
            <a:rPr lang="en-SG" sz="2000" dirty="0"/>
            <a:t>?</a:t>
          </a:r>
        </a:p>
      </dgm:t>
    </dgm:pt>
    <dgm:pt modelId="{889161FD-FE1B-4A01-9232-7873E84441B1}" type="parTrans" cxnId="{6B51002F-51A4-443B-AD19-C69FEE11B12F}">
      <dgm:prSet/>
      <dgm:spPr/>
      <dgm:t>
        <a:bodyPr/>
        <a:lstStyle/>
        <a:p>
          <a:endParaRPr lang="en-SG" sz="1600"/>
        </a:p>
      </dgm:t>
    </dgm:pt>
    <dgm:pt modelId="{DFC14332-F0F4-4C38-85D6-80A421FA2131}" type="sibTrans" cxnId="{6B51002F-51A4-443B-AD19-C69FEE11B12F}">
      <dgm:prSet custT="1"/>
      <dgm:spPr/>
      <dgm:t>
        <a:bodyPr/>
        <a:lstStyle/>
        <a:p>
          <a:endParaRPr lang="en-SG" sz="1400"/>
        </a:p>
      </dgm:t>
    </dgm:pt>
    <dgm:pt modelId="{A570F157-8107-48D1-B1E6-7A761CB5038C}">
      <dgm:prSet phldrT="[Text]" custT="1"/>
      <dgm:spPr/>
      <dgm:t>
        <a:bodyPr/>
        <a:lstStyle/>
        <a:p>
          <a:r>
            <a:rPr lang="en-SG" sz="2000" dirty="0"/>
            <a:t>...</a:t>
          </a:r>
        </a:p>
      </dgm:t>
    </dgm:pt>
    <dgm:pt modelId="{FB9A5301-8C21-4CBD-8A35-D06BF47233F9}" type="parTrans" cxnId="{FA23EC28-377D-43C0-88BA-809FFEF8AF90}">
      <dgm:prSet/>
      <dgm:spPr/>
      <dgm:t>
        <a:bodyPr/>
        <a:lstStyle/>
        <a:p>
          <a:endParaRPr lang="en-SG" sz="1600"/>
        </a:p>
      </dgm:t>
    </dgm:pt>
    <dgm:pt modelId="{7257724B-8CC8-4127-86B4-5451ACF92FCD}" type="sibTrans" cxnId="{FA23EC28-377D-43C0-88BA-809FFEF8AF90}">
      <dgm:prSet custT="1"/>
      <dgm:spPr/>
      <dgm:t>
        <a:bodyPr/>
        <a:lstStyle/>
        <a:p>
          <a:endParaRPr lang="en-SG" sz="1400"/>
        </a:p>
      </dgm:t>
    </dgm:pt>
    <dgm:pt modelId="{5AC186B0-9922-4303-A53E-0B3955D4C6DB}">
      <dgm:prSet phldrT="[Text]" custT="1"/>
      <dgm:spPr/>
      <dgm:t>
        <a:bodyPr/>
        <a:lstStyle/>
        <a:p>
          <a:r>
            <a:rPr lang="en-SG" sz="2000" dirty="0"/>
            <a:t>?</a:t>
          </a:r>
        </a:p>
      </dgm:t>
    </dgm:pt>
    <dgm:pt modelId="{55107A60-AA11-41EC-ABF3-6A462F819657}" type="parTrans" cxnId="{6874FB81-25CD-483E-BBCF-0DF910C6846B}">
      <dgm:prSet/>
      <dgm:spPr/>
      <dgm:t>
        <a:bodyPr/>
        <a:lstStyle/>
        <a:p>
          <a:endParaRPr lang="en-SG" sz="1600"/>
        </a:p>
      </dgm:t>
    </dgm:pt>
    <dgm:pt modelId="{571586C8-E5B1-4D04-B838-6A01AFE316C2}" type="sibTrans" cxnId="{6874FB81-25CD-483E-BBCF-0DF910C6846B}">
      <dgm:prSet custT="1"/>
      <dgm:spPr/>
      <dgm:t>
        <a:bodyPr/>
        <a:lstStyle/>
        <a:p>
          <a:endParaRPr lang="en-SG" sz="1400"/>
        </a:p>
      </dgm:t>
    </dgm:pt>
    <dgm:pt modelId="{D9D56141-24D1-4589-AE73-74CD70B73C5B}">
      <dgm:prSet phldrT="[Text]" custT="1"/>
      <dgm:spPr/>
      <dgm:t>
        <a:bodyPr/>
        <a:lstStyle/>
        <a:p>
          <a:r>
            <a:rPr lang="en-SG" sz="2000" dirty="0"/>
            <a:t>Ready to eat</a:t>
          </a:r>
        </a:p>
      </dgm:t>
    </dgm:pt>
    <dgm:pt modelId="{72D945E9-A3EE-4861-A8F7-B20A21DD7DB9}" type="parTrans" cxnId="{7611DA9B-938C-4568-8381-0A40F4A32E1B}">
      <dgm:prSet/>
      <dgm:spPr/>
      <dgm:t>
        <a:bodyPr/>
        <a:lstStyle/>
        <a:p>
          <a:endParaRPr lang="en-SG" sz="1600"/>
        </a:p>
      </dgm:t>
    </dgm:pt>
    <dgm:pt modelId="{26A4B6E9-0476-45E0-BCB3-C97C4BA1C97F}" type="sibTrans" cxnId="{7611DA9B-938C-4568-8381-0A40F4A32E1B}">
      <dgm:prSet/>
      <dgm:spPr/>
      <dgm:t>
        <a:bodyPr/>
        <a:lstStyle/>
        <a:p>
          <a:endParaRPr lang="en-SG" sz="1600"/>
        </a:p>
      </dgm:t>
    </dgm:pt>
    <dgm:pt modelId="{F4D9C10B-585D-41E8-A33D-C34418E02DBD}" type="pres">
      <dgm:prSet presAssocID="{8A93E767-AF9F-408A-A39B-AC437B7C671B}" presName="Name0" presStyleCnt="0">
        <dgm:presLayoutVars>
          <dgm:dir/>
          <dgm:resizeHandles val="exact"/>
        </dgm:presLayoutVars>
      </dgm:prSet>
      <dgm:spPr/>
    </dgm:pt>
    <dgm:pt modelId="{060900B3-636C-48EA-AB3D-848D7EB935A2}" type="pres">
      <dgm:prSet presAssocID="{0BEECFB4-CCC6-4C15-810C-FA1D8D58171A}" presName="node" presStyleLbl="node1" presStyleIdx="0" presStyleCnt="5">
        <dgm:presLayoutVars>
          <dgm:bulletEnabled val="1"/>
        </dgm:presLayoutVars>
      </dgm:prSet>
      <dgm:spPr/>
    </dgm:pt>
    <dgm:pt modelId="{9EBCDEED-C321-442B-B76A-0A4C9B45BDF8}" type="pres">
      <dgm:prSet presAssocID="{20DC2C44-379F-4B46-95E4-49A432E35CDA}" presName="sibTrans" presStyleLbl="sibTrans2D1" presStyleIdx="0" presStyleCnt="4"/>
      <dgm:spPr/>
    </dgm:pt>
    <dgm:pt modelId="{3BD5EB66-3B40-43CE-9008-E861212DDDEA}" type="pres">
      <dgm:prSet presAssocID="{20DC2C44-379F-4B46-95E4-49A432E35CDA}" presName="connectorText" presStyleLbl="sibTrans2D1" presStyleIdx="0" presStyleCnt="4"/>
      <dgm:spPr/>
    </dgm:pt>
    <dgm:pt modelId="{1662A022-92A8-4384-84B8-BBA71ED77349}" type="pres">
      <dgm:prSet presAssocID="{6F73CB61-AA9A-487A-B226-4DF176EF0C4F}" presName="node" presStyleLbl="node1" presStyleIdx="1" presStyleCnt="5">
        <dgm:presLayoutVars>
          <dgm:bulletEnabled val="1"/>
        </dgm:presLayoutVars>
      </dgm:prSet>
      <dgm:spPr/>
    </dgm:pt>
    <dgm:pt modelId="{76EA231D-151F-4953-90DF-5500B5F4435B}" type="pres">
      <dgm:prSet presAssocID="{DFC14332-F0F4-4C38-85D6-80A421FA2131}" presName="sibTrans" presStyleLbl="sibTrans2D1" presStyleIdx="1" presStyleCnt="4"/>
      <dgm:spPr/>
    </dgm:pt>
    <dgm:pt modelId="{504F682A-2866-4BFC-83D8-7D13FAF3EFE7}" type="pres">
      <dgm:prSet presAssocID="{DFC14332-F0F4-4C38-85D6-80A421FA2131}" presName="connectorText" presStyleLbl="sibTrans2D1" presStyleIdx="1" presStyleCnt="4"/>
      <dgm:spPr/>
    </dgm:pt>
    <dgm:pt modelId="{A472E76D-F610-414C-8F2F-3F3F9F0C20AB}" type="pres">
      <dgm:prSet presAssocID="{A570F157-8107-48D1-B1E6-7A761CB5038C}" presName="node" presStyleLbl="node1" presStyleIdx="2" presStyleCnt="5">
        <dgm:presLayoutVars>
          <dgm:bulletEnabled val="1"/>
        </dgm:presLayoutVars>
      </dgm:prSet>
      <dgm:spPr/>
    </dgm:pt>
    <dgm:pt modelId="{8923D777-F216-44AF-90C4-98A036EF9BD2}" type="pres">
      <dgm:prSet presAssocID="{7257724B-8CC8-4127-86B4-5451ACF92FCD}" presName="sibTrans" presStyleLbl="sibTrans2D1" presStyleIdx="2" presStyleCnt="4"/>
      <dgm:spPr/>
    </dgm:pt>
    <dgm:pt modelId="{4ABC2273-5B87-48CE-9C1F-9BE0314B73BD}" type="pres">
      <dgm:prSet presAssocID="{7257724B-8CC8-4127-86B4-5451ACF92FCD}" presName="connectorText" presStyleLbl="sibTrans2D1" presStyleIdx="2" presStyleCnt="4"/>
      <dgm:spPr/>
    </dgm:pt>
    <dgm:pt modelId="{32DD4290-5493-4FED-8D0C-24C3CD91A2F0}" type="pres">
      <dgm:prSet presAssocID="{5AC186B0-9922-4303-A53E-0B3955D4C6DB}" presName="node" presStyleLbl="node1" presStyleIdx="3" presStyleCnt="5">
        <dgm:presLayoutVars>
          <dgm:bulletEnabled val="1"/>
        </dgm:presLayoutVars>
      </dgm:prSet>
      <dgm:spPr/>
    </dgm:pt>
    <dgm:pt modelId="{62BFE656-D8FF-4362-B1B9-B1DBAF956DE4}" type="pres">
      <dgm:prSet presAssocID="{571586C8-E5B1-4D04-B838-6A01AFE316C2}" presName="sibTrans" presStyleLbl="sibTrans2D1" presStyleIdx="3" presStyleCnt="4"/>
      <dgm:spPr/>
    </dgm:pt>
    <dgm:pt modelId="{4ECA4859-E30C-4D27-A916-88BB06E5AB0A}" type="pres">
      <dgm:prSet presAssocID="{571586C8-E5B1-4D04-B838-6A01AFE316C2}" presName="connectorText" presStyleLbl="sibTrans2D1" presStyleIdx="3" presStyleCnt="4"/>
      <dgm:spPr/>
    </dgm:pt>
    <dgm:pt modelId="{3A1A98B6-CD7B-4758-8A62-F87CD912844B}" type="pres">
      <dgm:prSet presAssocID="{D9D56141-24D1-4589-AE73-74CD70B73C5B}" presName="node" presStyleLbl="node1" presStyleIdx="4" presStyleCnt="5">
        <dgm:presLayoutVars>
          <dgm:bulletEnabled val="1"/>
        </dgm:presLayoutVars>
      </dgm:prSet>
      <dgm:spPr/>
    </dgm:pt>
  </dgm:ptLst>
  <dgm:cxnLst>
    <dgm:cxn modelId="{D8533D10-CC62-458F-9713-043EC114D0E7}" type="presOf" srcId="{571586C8-E5B1-4D04-B838-6A01AFE316C2}" destId="{4ECA4859-E30C-4D27-A916-88BB06E5AB0A}" srcOrd="1" destOrd="0" presId="urn:microsoft.com/office/officeart/2005/8/layout/process1"/>
    <dgm:cxn modelId="{28D7A118-3AA6-4749-AAE7-8461F4B3CA52}" type="presOf" srcId="{7257724B-8CC8-4127-86B4-5451ACF92FCD}" destId="{8923D777-F216-44AF-90C4-98A036EF9BD2}" srcOrd="0" destOrd="0" presId="urn:microsoft.com/office/officeart/2005/8/layout/process1"/>
    <dgm:cxn modelId="{01E9021B-2DD1-4A79-A697-1DEB56F64F2B}" type="presOf" srcId="{20DC2C44-379F-4B46-95E4-49A432E35CDA}" destId="{9EBCDEED-C321-442B-B76A-0A4C9B45BDF8}" srcOrd="0" destOrd="0" presId="urn:microsoft.com/office/officeart/2005/8/layout/process1"/>
    <dgm:cxn modelId="{B78B0324-C41A-415E-9320-D8DDFC6F04DC}" srcId="{8A93E767-AF9F-408A-A39B-AC437B7C671B}" destId="{0BEECFB4-CCC6-4C15-810C-FA1D8D58171A}" srcOrd="0" destOrd="0" parTransId="{4D04FC03-FED7-4455-98F4-22521730D3D0}" sibTransId="{20DC2C44-379F-4B46-95E4-49A432E35CDA}"/>
    <dgm:cxn modelId="{9E236728-AFA5-4A61-B6F5-46EDA2A37F4D}" type="presOf" srcId="{6F73CB61-AA9A-487A-B226-4DF176EF0C4F}" destId="{1662A022-92A8-4384-84B8-BBA71ED77349}" srcOrd="0" destOrd="0" presId="urn:microsoft.com/office/officeart/2005/8/layout/process1"/>
    <dgm:cxn modelId="{FA23EC28-377D-43C0-88BA-809FFEF8AF90}" srcId="{8A93E767-AF9F-408A-A39B-AC437B7C671B}" destId="{A570F157-8107-48D1-B1E6-7A761CB5038C}" srcOrd="2" destOrd="0" parTransId="{FB9A5301-8C21-4CBD-8A35-D06BF47233F9}" sibTransId="{7257724B-8CC8-4127-86B4-5451ACF92FCD}"/>
    <dgm:cxn modelId="{6B51002F-51A4-443B-AD19-C69FEE11B12F}" srcId="{8A93E767-AF9F-408A-A39B-AC437B7C671B}" destId="{6F73CB61-AA9A-487A-B226-4DF176EF0C4F}" srcOrd="1" destOrd="0" parTransId="{889161FD-FE1B-4A01-9232-7873E84441B1}" sibTransId="{DFC14332-F0F4-4C38-85D6-80A421FA2131}"/>
    <dgm:cxn modelId="{620CC231-BD9B-422F-BFD0-CB339F1CB3CB}" type="presOf" srcId="{DFC14332-F0F4-4C38-85D6-80A421FA2131}" destId="{76EA231D-151F-4953-90DF-5500B5F4435B}" srcOrd="0" destOrd="0" presId="urn:microsoft.com/office/officeart/2005/8/layout/process1"/>
    <dgm:cxn modelId="{F82B2834-1731-40F1-8771-78F30A3498E1}" type="presOf" srcId="{7257724B-8CC8-4127-86B4-5451ACF92FCD}" destId="{4ABC2273-5B87-48CE-9C1F-9BE0314B73BD}" srcOrd="1" destOrd="0" presId="urn:microsoft.com/office/officeart/2005/8/layout/process1"/>
    <dgm:cxn modelId="{2AF1E93C-995A-4F17-80A5-B9C1B85E0244}" type="presOf" srcId="{5AC186B0-9922-4303-A53E-0B3955D4C6DB}" destId="{32DD4290-5493-4FED-8D0C-24C3CD91A2F0}" srcOrd="0" destOrd="0" presId="urn:microsoft.com/office/officeart/2005/8/layout/process1"/>
    <dgm:cxn modelId="{B3C6B94A-6BA4-4D29-8720-1CD754F0355B}" type="presOf" srcId="{D9D56141-24D1-4589-AE73-74CD70B73C5B}" destId="{3A1A98B6-CD7B-4758-8A62-F87CD912844B}" srcOrd="0" destOrd="0" presId="urn:microsoft.com/office/officeart/2005/8/layout/process1"/>
    <dgm:cxn modelId="{7BE9A54C-94B0-41CA-90DC-13C73897B551}" type="presOf" srcId="{8A93E767-AF9F-408A-A39B-AC437B7C671B}" destId="{F4D9C10B-585D-41E8-A33D-C34418E02DBD}" srcOrd="0" destOrd="0" presId="urn:microsoft.com/office/officeart/2005/8/layout/process1"/>
    <dgm:cxn modelId="{EFEC8951-79F8-4260-938E-01EF853EF845}" type="presOf" srcId="{571586C8-E5B1-4D04-B838-6A01AFE316C2}" destId="{62BFE656-D8FF-4362-B1B9-B1DBAF956DE4}" srcOrd="0" destOrd="0" presId="urn:microsoft.com/office/officeart/2005/8/layout/process1"/>
    <dgm:cxn modelId="{6874FB81-25CD-483E-BBCF-0DF910C6846B}" srcId="{8A93E767-AF9F-408A-A39B-AC437B7C671B}" destId="{5AC186B0-9922-4303-A53E-0B3955D4C6DB}" srcOrd="3" destOrd="0" parTransId="{55107A60-AA11-41EC-ABF3-6A462F819657}" sibTransId="{571586C8-E5B1-4D04-B838-6A01AFE316C2}"/>
    <dgm:cxn modelId="{7611DA9B-938C-4568-8381-0A40F4A32E1B}" srcId="{8A93E767-AF9F-408A-A39B-AC437B7C671B}" destId="{D9D56141-24D1-4589-AE73-74CD70B73C5B}" srcOrd="4" destOrd="0" parTransId="{72D945E9-A3EE-4861-A8F7-B20A21DD7DB9}" sibTransId="{26A4B6E9-0476-45E0-BCB3-C97C4BA1C97F}"/>
    <dgm:cxn modelId="{D2443AD3-5277-45A6-9E97-1282E95CFE86}" type="presOf" srcId="{20DC2C44-379F-4B46-95E4-49A432E35CDA}" destId="{3BD5EB66-3B40-43CE-9008-E861212DDDEA}" srcOrd="1" destOrd="0" presId="urn:microsoft.com/office/officeart/2005/8/layout/process1"/>
    <dgm:cxn modelId="{9C77C7DB-B6C1-467F-A8B8-3D53DCF1D990}" type="presOf" srcId="{0BEECFB4-CCC6-4C15-810C-FA1D8D58171A}" destId="{060900B3-636C-48EA-AB3D-848D7EB935A2}" srcOrd="0" destOrd="0" presId="urn:microsoft.com/office/officeart/2005/8/layout/process1"/>
    <dgm:cxn modelId="{3CA023F5-738D-4AC6-A501-FF0A1AF31623}" type="presOf" srcId="{DFC14332-F0F4-4C38-85D6-80A421FA2131}" destId="{504F682A-2866-4BFC-83D8-7D13FAF3EFE7}" srcOrd="1" destOrd="0" presId="urn:microsoft.com/office/officeart/2005/8/layout/process1"/>
    <dgm:cxn modelId="{AEB179F7-2341-4C40-8939-D884C670D7B6}" type="presOf" srcId="{A570F157-8107-48D1-B1E6-7A761CB5038C}" destId="{A472E76D-F610-414C-8F2F-3F3F9F0C20AB}" srcOrd="0" destOrd="0" presId="urn:microsoft.com/office/officeart/2005/8/layout/process1"/>
    <dgm:cxn modelId="{443A565C-A745-4721-89E4-F3DB92FA3B62}" type="presParOf" srcId="{F4D9C10B-585D-41E8-A33D-C34418E02DBD}" destId="{060900B3-636C-48EA-AB3D-848D7EB935A2}" srcOrd="0" destOrd="0" presId="urn:microsoft.com/office/officeart/2005/8/layout/process1"/>
    <dgm:cxn modelId="{B7BE8EF7-1701-4D15-A8E6-0DBCE9E58DD5}" type="presParOf" srcId="{F4D9C10B-585D-41E8-A33D-C34418E02DBD}" destId="{9EBCDEED-C321-442B-B76A-0A4C9B45BDF8}" srcOrd="1" destOrd="0" presId="urn:microsoft.com/office/officeart/2005/8/layout/process1"/>
    <dgm:cxn modelId="{83D8A246-3398-4BDE-8A54-63D4E3873216}" type="presParOf" srcId="{9EBCDEED-C321-442B-B76A-0A4C9B45BDF8}" destId="{3BD5EB66-3B40-43CE-9008-E861212DDDEA}" srcOrd="0" destOrd="0" presId="urn:microsoft.com/office/officeart/2005/8/layout/process1"/>
    <dgm:cxn modelId="{1B33A0D3-5068-4C51-A396-73AC509E9334}" type="presParOf" srcId="{F4D9C10B-585D-41E8-A33D-C34418E02DBD}" destId="{1662A022-92A8-4384-84B8-BBA71ED77349}" srcOrd="2" destOrd="0" presId="urn:microsoft.com/office/officeart/2005/8/layout/process1"/>
    <dgm:cxn modelId="{038FF2FD-3303-491E-A4F8-90CAA7A969FB}" type="presParOf" srcId="{F4D9C10B-585D-41E8-A33D-C34418E02DBD}" destId="{76EA231D-151F-4953-90DF-5500B5F4435B}" srcOrd="3" destOrd="0" presId="urn:microsoft.com/office/officeart/2005/8/layout/process1"/>
    <dgm:cxn modelId="{C1743D97-64DA-4B79-9546-914A613C7904}" type="presParOf" srcId="{76EA231D-151F-4953-90DF-5500B5F4435B}" destId="{504F682A-2866-4BFC-83D8-7D13FAF3EFE7}" srcOrd="0" destOrd="0" presId="urn:microsoft.com/office/officeart/2005/8/layout/process1"/>
    <dgm:cxn modelId="{8164ED05-C7FC-481E-A678-BE487A0C2164}" type="presParOf" srcId="{F4D9C10B-585D-41E8-A33D-C34418E02DBD}" destId="{A472E76D-F610-414C-8F2F-3F3F9F0C20AB}" srcOrd="4" destOrd="0" presId="urn:microsoft.com/office/officeart/2005/8/layout/process1"/>
    <dgm:cxn modelId="{689010D0-823C-49D3-8A0F-8598CB7B92D5}" type="presParOf" srcId="{F4D9C10B-585D-41E8-A33D-C34418E02DBD}" destId="{8923D777-F216-44AF-90C4-98A036EF9BD2}" srcOrd="5" destOrd="0" presId="urn:microsoft.com/office/officeart/2005/8/layout/process1"/>
    <dgm:cxn modelId="{3A2AA1DA-10C0-4B45-A6C2-F5110B9A31AB}" type="presParOf" srcId="{8923D777-F216-44AF-90C4-98A036EF9BD2}" destId="{4ABC2273-5B87-48CE-9C1F-9BE0314B73BD}" srcOrd="0" destOrd="0" presId="urn:microsoft.com/office/officeart/2005/8/layout/process1"/>
    <dgm:cxn modelId="{8E8625D0-0CF9-4E08-82C5-68F5AC0DFAFF}" type="presParOf" srcId="{F4D9C10B-585D-41E8-A33D-C34418E02DBD}" destId="{32DD4290-5493-4FED-8D0C-24C3CD91A2F0}" srcOrd="6" destOrd="0" presId="urn:microsoft.com/office/officeart/2005/8/layout/process1"/>
    <dgm:cxn modelId="{102FACA5-0BC3-47E9-BB6D-7919A3A8F181}" type="presParOf" srcId="{F4D9C10B-585D-41E8-A33D-C34418E02DBD}" destId="{62BFE656-D8FF-4362-B1B9-B1DBAF956DE4}" srcOrd="7" destOrd="0" presId="urn:microsoft.com/office/officeart/2005/8/layout/process1"/>
    <dgm:cxn modelId="{EAAF1CD4-E692-462F-AED0-B26E6821DFD7}" type="presParOf" srcId="{62BFE656-D8FF-4362-B1B9-B1DBAF956DE4}" destId="{4ECA4859-E30C-4D27-A916-88BB06E5AB0A}" srcOrd="0" destOrd="0" presId="urn:microsoft.com/office/officeart/2005/8/layout/process1"/>
    <dgm:cxn modelId="{9F61098A-1992-420A-90DC-C0147C6EFEB6}" type="presParOf" srcId="{F4D9C10B-585D-41E8-A33D-C34418E02DBD}" destId="{3A1A98B6-CD7B-4758-8A62-F87CD912844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6B1D8A1-CA1C-40E3-960A-235CC64FB601}" type="doc">
      <dgm:prSet loTypeId="urn:microsoft.com/office/officeart/2005/8/layout/process1" loCatId="process" qsTypeId="urn:microsoft.com/office/officeart/2005/8/quickstyle/simple1" qsCatId="simple" csTypeId="urn:microsoft.com/office/officeart/2005/8/colors/colorful4" csCatId="colorful" phldr="1"/>
      <dgm:spPr/>
    </dgm:pt>
    <dgm:pt modelId="{0B6531BD-5AC0-41BB-BFD0-E98BFFE075B0}">
      <dgm:prSet phldrT="[Text]"/>
      <dgm:spPr/>
      <dgm:t>
        <a:bodyPr/>
        <a:lstStyle/>
        <a:p>
          <a:r>
            <a:rPr lang="en-US" dirty="0"/>
            <a:t>Decompose the problem</a:t>
          </a:r>
        </a:p>
      </dgm:t>
    </dgm:pt>
    <dgm:pt modelId="{C14B9C75-9222-4E9E-A5D6-F47C22C6D9E9}" type="parTrans" cxnId="{EB67DE84-4771-4ABF-BE7C-70DB493D48CF}">
      <dgm:prSet/>
      <dgm:spPr/>
      <dgm:t>
        <a:bodyPr/>
        <a:lstStyle/>
        <a:p>
          <a:endParaRPr lang="en-US"/>
        </a:p>
      </dgm:t>
    </dgm:pt>
    <dgm:pt modelId="{C8B99154-DD66-48C5-89FE-1F802B9E92D1}" type="sibTrans" cxnId="{EB67DE84-4771-4ABF-BE7C-70DB493D48CF}">
      <dgm:prSet/>
      <dgm:spPr/>
      <dgm:t>
        <a:bodyPr/>
        <a:lstStyle/>
        <a:p>
          <a:endParaRPr lang="en-US"/>
        </a:p>
      </dgm:t>
    </dgm:pt>
    <dgm:pt modelId="{018291F7-9D27-433A-895F-6D2908F3EE44}">
      <dgm:prSet phldrT="[Text]"/>
      <dgm:spPr/>
      <dgm:t>
        <a:bodyPr/>
        <a:lstStyle/>
        <a:p>
          <a:r>
            <a:rPr lang="en-US"/>
            <a:t>Design algorithms</a:t>
          </a:r>
          <a:endParaRPr lang="en-US" dirty="0"/>
        </a:p>
      </dgm:t>
    </dgm:pt>
    <dgm:pt modelId="{3C64381D-CE23-45E6-AB1D-3FF516CF224D}" type="parTrans" cxnId="{4B2D3CA8-1BAB-4F75-9885-CBA9849A97ED}">
      <dgm:prSet/>
      <dgm:spPr/>
      <dgm:t>
        <a:bodyPr/>
        <a:lstStyle/>
        <a:p>
          <a:endParaRPr lang="en-US"/>
        </a:p>
      </dgm:t>
    </dgm:pt>
    <dgm:pt modelId="{053562C0-51D3-4546-A763-DB51721A0E2D}" type="sibTrans" cxnId="{4B2D3CA8-1BAB-4F75-9885-CBA9849A97ED}">
      <dgm:prSet/>
      <dgm:spPr/>
      <dgm:t>
        <a:bodyPr/>
        <a:lstStyle/>
        <a:p>
          <a:endParaRPr lang="en-US"/>
        </a:p>
      </dgm:t>
    </dgm:pt>
    <dgm:pt modelId="{CB844582-083A-43C4-9817-790DD62CF1DF}">
      <dgm:prSet phldrT="[Text]"/>
      <dgm:spPr/>
      <dgm:t>
        <a:bodyPr/>
        <a:lstStyle/>
        <a:p>
          <a:r>
            <a:rPr lang="en-US"/>
            <a:t>Measure performance</a:t>
          </a:r>
          <a:endParaRPr lang="en-US" dirty="0"/>
        </a:p>
      </dgm:t>
    </dgm:pt>
    <dgm:pt modelId="{5C686473-C74C-40F9-AF54-5C85B5ACE5AB}" type="parTrans" cxnId="{E0ED9D30-2D34-45F7-AF7B-4436C680AE34}">
      <dgm:prSet/>
      <dgm:spPr/>
      <dgm:t>
        <a:bodyPr/>
        <a:lstStyle/>
        <a:p>
          <a:endParaRPr lang="en-US"/>
        </a:p>
      </dgm:t>
    </dgm:pt>
    <dgm:pt modelId="{48C6BA52-AEA1-4179-AFEA-0F4BCE25EFE6}" type="sibTrans" cxnId="{E0ED9D30-2D34-45F7-AF7B-4436C680AE34}">
      <dgm:prSet/>
      <dgm:spPr/>
      <dgm:t>
        <a:bodyPr/>
        <a:lstStyle/>
        <a:p>
          <a:endParaRPr lang="en-US"/>
        </a:p>
      </dgm:t>
    </dgm:pt>
    <dgm:pt modelId="{53686746-5CFF-403E-9AF2-4507811713D5}">
      <dgm:prSet phldrT="[Text]"/>
      <dgm:spPr/>
      <dgm:t>
        <a:bodyPr/>
        <a:lstStyle/>
        <a:p>
          <a:r>
            <a:rPr lang="en-US"/>
            <a:t>Integrate into a system</a:t>
          </a:r>
          <a:endParaRPr lang="en-US" dirty="0"/>
        </a:p>
      </dgm:t>
    </dgm:pt>
    <dgm:pt modelId="{5AF06F03-BE53-4A85-B049-BEC88E7711FB}" type="parTrans" cxnId="{0FC4AC5C-BD73-4202-81DD-C0B2AD0E869F}">
      <dgm:prSet/>
      <dgm:spPr/>
      <dgm:t>
        <a:bodyPr/>
        <a:lstStyle/>
        <a:p>
          <a:endParaRPr lang="en-US"/>
        </a:p>
      </dgm:t>
    </dgm:pt>
    <dgm:pt modelId="{BA4A6775-1A06-4ABF-B4E1-E6F07F66BE8F}" type="sibTrans" cxnId="{0FC4AC5C-BD73-4202-81DD-C0B2AD0E869F}">
      <dgm:prSet/>
      <dgm:spPr/>
      <dgm:t>
        <a:bodyPr/>
        <a:lstStyle/>
        <a:p>
          <a:endParaRPr lang="en-US"/>
        </a:p>
      </dgm:t>
    </dgm:pt>
    <dgm:pt modelId="{9CE38986-B5C2-40F1-81E1-EBC3BD98D438}" type="pres">
      <dgm:prSet presAssocID="{86B1D8A1-CA1C-40E3-960A-235CC64FB601}" presName="Name0" presStyleCnt="0">
        <dgm:presLayoutVars>
          <dgm:dir/>
          <dgm:resizeHandles val="exact"/>
        </dgm:presLayoutVars>
      </dgm:prSet>
      <dgm:spPr/>
    </dgm:pt>
    <dgm:pt modelId="{E61D8865-5799-4BDE-9B8C-677768248FA1}" type="pres">
      <dgm:prSet presAssocID="{0B6531BD-5AC0-41BB-BFD0-E98BFFE075B0}" presName="node" presStyleLbl="node1" presStyleIdx="0" presStyleCnt="4">
        <dgm:presLayoutVars>
          <dgm:bulletEnabled val="1"/>
        </dgm:presLayoutVars>
      </dgm:prSet>
      <dgm:spPr/>
    </dgm:pt>
    <dgm:pt modelId="{939B8E8D-3B78-4A87-B484-293D06F1DC37}" type="pres">
      <dgm:prSet presAssocID="{C8B99154-DD66-48C5-89FE-1F802B9E92D1}" presName="sibTrans" presStyleLbl="sibTrans2D1" presStyleIdx="0" presStyleCnt="3"/>
      <dgm:spPr/>
    </dgm:pt>
    <dgm:pt modelId="{DB996787-D889-4CDC-924B-EC951C14EF5D}" type="pres">
      <dgm:prSet presAssocID="{C8B99154-DD66-48C5-89FE-1F802B9E92D1}" presName="connectorText" presStyleLbl="sibTrans2D1" presStyleIdx="0" presStyleCnt="3"/>
      <dgm:spPr/>
    </dgm:pt>
    <dgm:pt modelId="{7951F4B0-39E5-4E8C-9ECC-619CDA6F3791}" type="pres">
      <dgm:prSet presAssocID="{018291F7-9D27-433A-895F-6D2908F3EE44}" presName="node" presStyleLbl="node1" presStyleIdx="1" presStyleCnt="4">
        <dgm:presLayoutVars>
          <dgm:bulletEnabled val="1"/>
        </dgm:presLayoutVars>
      </dgm:prSet>
      <dgm:spPr/>
    </dgm:pt>
    <dgm:pt modelId="{64E1031C-2AE1-4FAC-BCE4-192BE574FDCB}" type="pres">
      <dgm:prSet presAssocID="{053562C0-51D3-4546-A763-DB51721A0E2D}" presName="sibTrans" presStyleLbl="sibTrans2D1" presStyleIdx="1" presStyleCnt="3"/>
      <dgm:spPr/>
    </dgm:pt>
    <dgm:pt modelId="{1FB5DEAE-6FDA-4393-A00C-B973E4D98CDD}" type="pres">
      <dgm:prSet presAssocID="{053562C0-51D3-4546-A763-DB51721A0E2D}" presName="connectorText" presStyleLbl="sibTrans2D1" presStyleIdx="1" presStyleCnt="3"/>
      <dgm:spPr/>
    </dgm:pt>
    <dgm:pt modelId="{D14BED14-8ABC-45AE-A5F8-AECE0E8C2407}" type="pres">
      <dgm:prSet presAssocID="{53686746-5CFF-403E-9AF2-4507811713D5}" presName="node" presStyleLbl="node1" presStyleIdx="2" presStyleCnt="4">
        <dgm:presLayoutVars>
          <dgm:bulletEnabled val="1"/>
        </dgm:presLayoutVars>
      </dgm:prSet>
      <dgm:spPr/>
    </dgm:pt>
    <dgm:pt modelId="{B33C11A7-6935-461F-A671-957D0E70D8EC}" type="pres">
      <dgm:prSet presAssocID="{BA4A6775-1A06-4ABF-B4E1-E6F07F66BE8F}" presName="sibTrans" presStyleLbl="sibTrans2D1" presStyleIdx="2" presStyleCnt="3"/>
      <dgm:spPr/>
    </dgm:pt>
    <dgm:pt modelId="{2B840140-AF54-417C-80EA-D8778328F593}" type="pres">
      <dgm:prSet presAssocID="{BA4A6775-1A06-4ABF-B4E1-E6F07F66BE8F}" presName="connectorText" presStyleLbl="sibTrans2D1" presStyleIdx="2" presStyleCnt="3"/>
      <dgm:spPr/>
    </dgm:pt>
    <dgm:pt modelId="{BAA7676C-EA25-432F-91D4-66151DFACCFD}" type="pres">
      <dgm:prSet presAssocID="{CB844582-083A-43C4-9817-790DD62CF1DF}" presName="node" presStyleLbl="node1" presStyleIdx="3" presStyleCnt="4">
        <dgm:presLayoutVars>
          <dgm:bulletEnabled val="1"/>
        </dgm:presLayoutVars>
      </dgm:prSet>
      <dgm:spPr/>
    </dgm:pt>
  </dgm:ptLst>
  <dgm:cxnLst>
    <dgm:cxn modelId="{6D47C92E-EE2F-4D9B-AD26-8D7163E433CF}" type="presOf" srcId="{BA4A6775-1A06-4ABF-B4E1-E6F07F66BE8F}" destId="{B33C11A7-6935-461F-A671-957D0E70D8EC}" srcOrd="0" destOrd="0" presId="urn:microsoft.com/office/officeart/2005/8/layout/process1"/>
    <dgm:cxn modelId="{E0ED9D30-2D34-45F7-AF7B-4436C680AE34}" srcId="{86B1D8A1-CA1C-40E3-960A-235CC64FB601}" destId="{CB844582-083A-43C4-9817-790DD62CF1DF}" srcOrd="3" destOrd="0" parTransId="{5C686473-C74C-40F9-AF54-5C85B5ACE5AB}" sibTransId="{48C6BA52-AEA1-4179-AFEA-0F4BCE25EFE6}"/>
    <dgm:cxn modelId="{AEDAF93C-FED7-47C7-8577-7917D2B0B16B}" type="presOf" srcId="{86B1D8A1-CA1C-40E3-960A-235CC64FB601}" destId="{9CE38986-B5C2-40F1-81E1-EBC3BD98D438}" srcOrd="0" destOrd="0" presId="urn:microsoft.com/office/officeart/2005/8/layout/process1"/>
    <dgm:cxn modelId="{0FC4AC5C-BD73-4202-81DD-C0B2AD0E869F}" srcId="{86B1D8A1-CA1C-40E3-960A-235CC64FB601}" destId="{53686746-5CFF-403E-9AF2-4507811713D5}" srcOrd="2" destOrd="0" parTransId="{5AF06F03-BE53-4A85-B049-BEC88E7711FB}" sibTransId="{BA4A6775-1A06-4ABF-B4E1-E6F07F66BE8F}"/>
    <dgm:cxn modelId="{EB67DE84-4771-4ABF-BE7C-70DB493D48CF}" srcId="{86B1D8A1-CA1C-40E3-960A-235CC64FB601}" destId="{0B6531BD-5AC0-41BB-BFD0-E98BFFE075B0}" srcOrd="0" destOrd="0" parTransId="{C14B9C75-9222-4E9E-A5D6-F47C22C6D9E9}" sibTransId="{C8B99154-DD66-48C5-89FE-1F802B9E92D1}"/>
    <dgm:cxn modelId="{CE68D285-01A6-421D-90B6-5A000AA8C6A5}" type="presOf" srcId="{053562C0-51D3-4546-A763-DB51721A0E2D}" destId="{64E1031C-2AE1-4FAC-BCE4-192BE574FDCB}" srcOrd="0" destOrd="0" presId="urn:microsoft.com/office/officeart/2005/8/layout/process1"/>
    <dgm:cxn modelId="{DAC2D788-1793-4681-9038-953068CA3291}" type="presOf" srcId="{C8B99154-DD66-48C5-89FE-1F802B9E92D1}" destId="{DB996787-D889-4CDC-924B-EC951C14EF5D}" srcOrd="1" destOrd="0" presId="urn:microsoft.com/office/officeart/2005/8/layout/process1"/>
    <dgm:cxn modelId="{8014F996-6C30-4830-BD31-D7CD52D95460}" type="presOf" srcId="{053562C0-51D3-4546-A763-DB51721A0E2D}" destId="{1FB5DEAE-6FDA-4393-A00C-B973E4D98CDD}" srcOrd="1" destOrd="0" presId="urn:microsoft.com/office/officeart/2005/8/layout/process1"/>
    <dgm:cxn modelId="{4B2D3CA8-1BAB-4F75-9885-CBA9849A97ED}" srcId="{86B1D8A1-CA1C-40E3-960A-235CC64FB601}" destId="{018291F7-9D27-433A-895F-6D2908F3EE44}" srcOrd="1" destOrd="0" parTransId="{3C64381D-CE23-45E6-AB1D-3FF516CF224D}" sibTransId="{053562C0-51D3-4546-A763-DB51721A0E2D}"/>
    <dgm:cxn modelId="{A5E2D6AD-AE16-49A8-A836-36048CD7B13E}" type="presOf" srcId="{C8B99154-DD66-48C5-89FE-1F802B9E92D1}" destId="{939B8E8D-3B78-4A87-B484-293D06F1DC37}" srcOrd="0" destOrd="0" presId="urn:microsoft.com/office/officeart/2005/8/layout/process1"/>
    <dgm:cxn modelId="{96608BAE-454E-4D41-B0D0-BE7852524FD3}" type="presOf" srcId="{018291F7-9D27-433A-895F-6D2908F3EE44}" destId="{7951F4B0-39E5-4E8C-9ECC-619CDA6F3791}" srcOrd="0" destOrd="0" presId="urn:microsoft.com/office/officeart/2005/8/layout/process1"/>
    <dgm:cxn modelId="{1F70F0C5-03A7-4A23-8CF7-20BADC308FE8}" type="presOf" srcId="{53686746-5CFF-403E-9AF2-4507811713D5}" destId="{D14BED14-8ABC-45AE-A5F8-AECE0E8C2407}" srcOrd="0" destOrd="0" presId="urn:microsoft.com/office/officeart/2005/8/layout/process1"/>
    <dgm:cxn modelId="{097238CC-47BF-4AFA-8881-7C5BB30C8CE2}" type="presOf" srcId="{0B6531BD-5AC0-41BB-BFD0-E98BFFE075B0}" destId="{E61D8865-5799-4BDE-9B8C-677768248FA1}" srcOrd="0" destOrd="0" presId="urn:microsoft.com/office/officeart/2005/8/layout/process1"/>
    <dgm:cxn modelId="{D165F7CC-7C38-4E34-99FD-631B1EA4465D}" type="presOf" srcId="{BA4A6775-1A06-4ABF-B4E1-E6F07F66BE8F}" destId="{2B840140-AF54-417C-80EA-D8778328F593}" srcOrd="1" destOrd="0" presId="urn:microsoft.com/office/officeart/2005/8/layout/process1"/>
    <dgm:cxn modelId="{339A42FA-0E17-469D-AE5A-2C6F478871FA}" type="presOf" srcId="{CB844582-083A-43C4-9817-790DD62CF1DF}" destId="{BAA7676C-EA25-432F-91D4-66151DFACCFD}" srcOrd="0" destOrd="0" presId="urn:microsoft.com/office/officeart/2005/8/layout/process1"/>
    <dgm:cxn modelId="{067B5E3C-1BCE-474C-94B1-B62485ACAFDC}" type="presParOf" srcId="{9CE38986-B5C2-40F1-81E1-EBC3BD98D438}" destId="{E61D8865-5799-4BDE-9B8C-677768248FA1}" srcOrd="0" destOrd="0" presId="urn:microsoft.com/office/officeart/2005/8/layout/process1"/>
    <dgm:cxn modelId="{9FB5A1C2-F437-48B6-8DF5-0CDF7BC58F0A}" type="presParOf" srcId="{9CE38986-B5C2-40F1-81E1-EBC3BD98D438}" destId="{939B8E8D-3B78-4A87-B484-293D06F1DC37}" srcOrd="1" destOrd="0" presId="urn:microsoft.com/office/officeart/2005/8/layout/process1"/>
    <dgm:cxn modelId="{FD62DC48-BAED-4906-9293-31FFFA56D29B}" type="presParOf" srcId="{939B8E8D-3B78-4A87-B484-293D06F1DC37}" destId="{DB996787-D889-4CDC-924B-EC951C14EF5D}" srcOrd="0" destOrd="0" presId="urn:microsoft.com/office/officeart/2005/8/layout/process1"/>
    <dgm:cxn modelId="{E90F0F2B-ADF2-4ED8-83DD-4CE7005F234D}" type="presParOf" srcId="{9CE38986-B5C2-40F1-81E1-EBC3BD98D438}" destId="{7951F4B0-39E5-4E8C-9ECC-619CDA6F3791}" srcOrd="2" destOrd="0" presId="urn:microsoft.com/office/officeart/2005/8/layout/process1"/>
    <dgm:cxn modelId="{C8AFF282-AD80-4B6D-B92E-DF162EF2DAA1}" type="presParOf" srcId="{9CE38986-B5C2-40F1-81E1-EBC3BD98D438}" destId="{64E1031C-2AE1-4FAC-BCE4-192BE574FDCB}" srcOrd="3" destOrd="0" presId="urn:microsoft.com/office/officeart/2005/8/layout/process1"/>
    <dgm:cxn modelId="{5CE9EB42-8007-421A-A642-E161C7B4C4FA}" type="presParOf" srcId="{64E1031C-2AE1-4FAC-BCE4-192BE574FDCB}" destId="{1FB5DEAE-6FDA-4393-A00C-B973E4D98CDD}" srcOrd="0" destOrd="0" presId="urn:microsoft.com/office/officeart/2005/8/layout/process1"/>
    <dgm:cxn modelId="{78119F74-141C-426D-BCCE-21F9535DCA30}" type="presParOf" srcId="{9CE38986-B5C2-40F1-81E1-EBC3BD98D438}" destId="{D14BED14-8ABC-45AE-A5F8-AECE0E8C2407}" srcOrd="4" destOrd="0" presId="urn:microsoft.com/office/officeart/2005/8/layout/process1"/>
    <dgm:cxn modelId="{E2647171-D726-4181-9693-18F545D0DF41}" type="presParOf" srcId="{9CE38986-B5C2-40F1-81E1-EBC3BD98D438}" destId="{B33C11A7-6935-461F-A671-957D0E70D8EC}" srcOrd="5" destOrd="0" presId="urn:microsoft.com/office/officeart/2005/8/layout/process1"/>
    <dgm:cxn modelId="{DE7D5551-08C4-4AF5-B6CD-93E07B6370E0}" type="presParOf" srcId="{B33C11A7-6935-461F-A671-957D0E70D8EC}" destId="{2B840140-AF54-417C-80EA-D8778328F593}" srcOrd="0" destOrd="0" presId="urn:microsoft.com/office/officeart/2005/8/layout/process1"/>
    <dgm:cxn modelId="{BB15D318-13A8-49E0-B5D1-E35469D76024}" type="presParOf" srcId="{9CE38986-B5C2-40F1-81E1-EBC3BD98D438}" destId="{BAA7676C-EA25-432F-91D4-66151DFACCFD}" srcOrd="6"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900B3-636C-48EA-AB3D-848D7EB935A2}">
      <dsp:nvSpPr>
        <dsp:cNvPr id="0" name=""/>
        <dsp:cNvSpPr/>
      </dsp:nvSpPr>
      <dsp:spPr>
        <a:xfrm>
          <a:off x="5078" y="143626"/>
          <a:ext cx="1574415" cy="94464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Noodles in packaging</a:t>
          </a:r>
        </a:p>
      </dsp:txBody>
      <dsp:txXfrm>
        <a:off x="32746" y="171294"/>
        <a:ext cx="1519079" cy="889313"/>
      </dsp:txXfrm>
    </dsp:sp>
    <dsp:sp modelId="{9EBCDEED-C321-442B-B76A-0A4C9B45BDF8}">
      <dsp:nvSpPr>
        <dsp:cNvPr id="0" name=""/>
        <dsp:cNvSpPr/>
      </dsp:nvSpPr>
      <dsp:spPr>
        <a:xfrm>
          <a:off x="1736935" y="420723"/>
          <a:ext cx="333776" cy="39045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1736935" y="498814"/>
        <a:ext cx="233643" cy="234273"/>
      </dsp:txXfrm>
    </dsp:sp>
    <dsp:sp modelId="{1662A022-92A8-4384-84B8-BBA71ED77349}">
      <dsp:nvSpPr>
        <dsp:cNvPr id="0" name=""/>
        <dsp:cNvSpPr/>
      </dsp:nvSpPr>
      <dsp:spPr>
        <a:xfrm>
          <a:off x="2209260" y="143626"/>
          <a:ext cx="1574415" cy="944649"/>
        </a:xfrm>
        <a:prstGeom prst="roundRect">
          <a:avLst>
            <a:gd name="adj" fmla="val 10000"/>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a:t>
          </a:r>
        </a:p>
      </dsp:txBody>
      <dsp:txXfrm>
        <a:off x="2236928" y="171294"/>
        <a:ext cx="1519079" cy="889313"/>
      </dsp:txXfrm>
    </dsp:sp>
    <dsp:sp modelId="{76EA231D-151F-4953-90DF-5500B5F4435B}">
      <dsp:nvSpPr>
        <dsp:cNvPr id="0" name=""/>
        <dsp:cNvSpPr/>
      </dsp:nvSpPr>
      <dsp:spPr>
        <a:xfrm>
          <a:off x="3941117" y="420723"/>
          <a:ext cx="333776" cy="390455"/>
        </a:xfrm>
        <a:prstGeom prst="rightArrow">
          <a:avLst>
            <a:gd name="adj1" fmla="val 60000"/>
            <a:gd name="adj2" fmla="val 50000"/>
          </a:avLst>
        </a:prstGeom>
        <a:solidFill>
          <a:schemeClr val="accent4">
            <a:hueOff val="-1488257"/>
            <a:satOff val="8966"/>
            <a:lumOff val="7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3941117" y="498814"/>
        <a:ext cx="233643" cy="234273"/>
      </dsp:txXfrm>
    </dsp:sp>
    <dsp:sp modelId="{A472E76D-F610-414C-8F2F-3F3F9F0C20AB}">
      <dsp:nvSpPr>
        <dsp:cNvPr id="0" name=""/>
        <dsp:cNvSpPr/>
      </dsp:nvSpPr>
      <dsp:spPr>
        <a:xfrm>
          <a:off x="4413442" y="143626"/>
          <a:ext cx="1574415" cy="944649"/>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a:t>
          </a:r>
        </a:p>
      </dsp:txBody>
      <dsp:txXfrm>
        <a:off x="4441110" y="171294"/>
        <a:ext cx="1519079" cy="889313"/>
      </dsp:txXfrm>
    </dsp:sp>
    <dsp:sp modelId="{8923D777-F216-44AF-90C4-98A036EF9BD2}">
      <dsp:nvSpPr>
        <dsp:cNvPr id="0" name=""/>
        <dsp:cNvSpPr/>
      </dsp:nvSpPr>
      <dsp:spPr>
        <a:xfrm>
          <a:off x="6145299" y="420723"/>
          <a:ext cx="333776" cy="390455"/>
        </a:xfrm>
        <a:prstGeom prst="rightArrow">
          <a:avLst>
            <a:gd name="adj1" fmla="val 60000"/>
            <a:gd name="adj2" fmla="val 50000"/>
          </a:avLst>
        </a:prstGeom>
        <a:solidFill>
          <a:schemeClr val="accent4">
            <a:hueOff val="-2976513"/>
            <a:satOff val="17933"/>
            <a:lumOff val="143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6145299" y="498814"/>
        <a:ext cx="233643" cy="234273"/>
      </dsp:txXfrm>
    </dsp:sp>
    <dsp:sp modelId="{32DD4290-5493-4FED-8D0C-24C3CD91A2F0}">
      <dsp:nvSpPr>
        <dsp:cNvPr id="0" name=""/>
        <dsp:cNvSpPr/>
      </dsp:nvSpPr>
      <dsp:spPr>
        <a:xfrm>
          <a:off x="6617623" y="143626"/>
          <a:ext cx="1574415" cy="944649"/>
        </a:xfrm>
        <a:prstGeom prst="roundRect">
          <a:avLst>
            <a:gd name="adj" fmla="val 10000"/>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a:t>
          </a:r>
        </a:p>
      </dsp:txBody>
      <dsp:txXfrm>
        <a:off x="6645291" y="171294"/>
        <a:ext cx="1519079" cy="889313"/>
      </dsp:txXfrm>
    </dsp:sp>
    <dsp:sp modelId="{62BFE656-D8FF-4362-B1B9-B1DBAF956DE4}">
      <dsp:nvSpPr>
        <dsp:cNvPr id="0" name=""/>
        <dsp:cNvSpPr/>
      </dsp:nvSpPr>
      <dsp:spPr>
        <a:xfrm>
          <a:off x="8349481" y="420723"/>
          <a:ext cx="333776" cy="390455"/>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8349481" y="498814"/>
        <a:ext cx="233643" cy="234273"/>
      </dsp:txXfrm>
    </dsp:sp>
    <dsp:sp modelId="{3A1A98B6-CD7B-4758-8A62-F87CD912844B}">
      <dsp:nvSpPr>
        <dsp:cNvPr id="0" name=""/>
        <dsp:cNvSpPr/>
      </dsp:nvSpPr>
      <dsp:spPr>
        <a:xfrm>
          <a:off x="8821805" y="143626"/>
          <a:ext cx="1574415" cy="944649"/>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Ready to eat</a:t>
          </a:r>
        </a:p>
      </dsp:txBody>
      <dsp:txXfrm>
        <a:off x="8849473" y="171294"/>
        <a:ext cx="1519079" cy="889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D8865-5799-4BDE-9B8C-677768248FA1}">
      <dsp:nvSpPr>
        <dsp:cNvPr id="0" name=""/>
        <dsp:cNvSpPr/>
      </dsp:nvSpPr>
      <dsp:spPr>
        <a:xfrm>
          <a:off x="4989" y="98569"/>
          <a:ext cx="2181504" cy="13089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Decompose the problem</a:t>
          </a:r>
        </a:p>
      </dsp:txBody>
      <dsp:txXfrm>
        <a:off x="43325" y="136905"/>
        <a:ext cx="2104832" cy="1232230"/>
      </dsp:txXfrm>
    </dsp:sp>
    <dsp:sp modelId="{939B8E8D-3B78-4A87-B484-293D06F1DC37}">
      <dsp:nvSpPr>
        <dsp:cNvPr id="0" name=""/>
        <dsp:cNvSpPr/>
      </dsp:nvSpPr>
      <dsp:spPr>
        <a:xfrm>
          <a:off x="2404643" y="482513"/>
          <a:ext cx="462478" cy="54101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404643" y="590716"/>
        <a:ext cx="323735" cy="324607"/>
      </dsp:txXfrm>
    </dsp:sp>
    <dsp:sp modelId="{7951F4B0-39E5-4E8C-9ECC-619CDA6F3791}">
      <dsp:nvSpPr>
        <dsp:cNvPr id="0" name=""/>
        <dsp:cNvSpPr/>
      </dsp:nvSpPr>
      <dsp:spPr>
        <a:xfrm>
          <a:off x="3059095" y="98569"/>
          <a:ext cx="2181504" cy="1308902"/>
        </a:xfrm>
        <a:prstGeom prst="roundRect">
          <a:avLst>
            <a:gd name="adj" fmla="val 1000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Design algorithms</a:t>
          </a:r>
          <a:endParaRPr lang="en-US" sz="2700" kern="1200" dirty="0"/>
        </a:p>
      </dsp:txBody>
      <dsp:txXfrm>
        <a:off x="3097431" y="136905"/>
        <a:ext cx="2104832" cy="1232230"/>
      </dsp:txXfrm>
    </dsp:sp>
    <dsp:sp modelId="{64E1031C-2AE1-4FAC-BCE4-192BE574FDCB}">
      <dsp:nvSpPr>
        <dsp:cNvPr id="0" name=""/>
        <dsp:cNvSpPr/>
      </dsp:nvSpPr>
      <dsp:spPr>
        <a:xfrm>
          <a:off x="5458749" y="482513"/>
          <a:ext cx="462478" cy="541013"/>
        </a:xfrm>
        <a:prstGeom prst="rightArrow">
          <a:avLst>
            <a:gd name="adj1" fmla="val 60000"/>
            <a:gd name="adj2" fmla="val 50000"/>
          </a:avLst>
        </a:prstGeom>
        <a:solidFill>
          <a:schemeClr val="accent4">
            <a:hueOff val="-2232385"/>
            <a:satOff val="13449"/>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458749" y="590716"/>
        <a:ext cx="323735" cy="324607"/>
      </dsp:txXfrm>
    </dsp:sp>
    <dsp:sp modelId="{D14BED14-8ABC-45AE-A5F8-AECE0E8C2407}">
      <dsp:nvSpPr>
        <dsp:cNvPr id="0" name=""/>
        <dsp:cNvSpPr/>
      </dsp:nvSpPr>
      <dsp:spPr>
        <a:xfrm>
          <a:off x="6113200" y="98569"/>
          <a:ext cx="2181504" cy="1308902"/>
        </a:xfrm>
        <a:prstGeom prst="roundRect">
          <a:avLst>
            <a:gd name="adj" fmla="val 1000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Integrate into a system</a:t>
          </a:r>
          <a:endParaRPr lang="en-US" sz="2700" kern="1200" dirty="0"/>
        </a:p>
      </dsp:txBody>
      <dsp:txXfrm>
        <a:off x="6151536" y="136905"/>
        <a:ext cx="2104832" cy="1232230"/>
      </dsp:txXfrm>
    </dsp:sp>
    <dsp:sp modelId="{B33C11A7-6935-461F-A671-957D0E70D8EC}">
      <dsp:nvSpPr>
        <dsp:cNvPr id="0" name=""/>
        <dsp:cNvSpPr/>
      </dsp:nvSpPr>
      <dsp:spPr>
        <a:xfrm>
          <a:off x="8512855" y="482513"/>
          <a:ext cx="462478" cy="541013"/>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512855" y="590716"/>
        <a:ext cx="323735" cy="324607"/>
      </dsp:txXfrm>
    </dsp:sp>
    <dsp:sp modelId="{BAA7676C-EA25-432F-91D4-66151DFACCFD}">
      <dsp:nvSpPr>
        <dsp:cNvPr id="0" name=""/>
        <dsp:cNvSpPr/>
      </dsp:nvSpPr>
      <dsp:spPr>
        <a:xfrm>
          <a:off x="9167306" y="98569"/>
          <a:ext cx="2181504" cy="1308902"/>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Measure performance</a:t>
          </a:r>
          <a:endParaRPr lang="en-US" sz="2700" kern="1200" dirty="0"/>
        </a:p>
      </dsp:txBody>
      <dsp:txXfrm>
        <a:off x="9205642" y="136905"/>
        <a:ext cx="2104832" cy="12322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ECABD8-3162-4E6A-99EE-E67F6EC8D5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C87F0FEB-C743-41BB-8016-6D2F4AD878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C6E2D0-D4A3-44BF-9B1A-67B4971EF006}" type="datetimeFigureOut">
              <a:rPr lang="en-SG" smtClean="0"/>
              <a:t>6/6/2019</a:t>
            </a:fld>
            <a:endParaRPr lang="en-SG"/>
          </a:p>
        </p:txBody>
      </p:sp>
      <p:sp>
        <p:nvSpPr>
          <p:cNvPr id="4" name="Footer Placeholder 3">
            <a:extLst>
              <a:ext uri="{FF2B5EF4-FFF2-40B4-BE49-F238E27FC236}">
                <a16:creationId xmlns:a16="http://schemas.microsoft.com/office/drawing/2014/main" id="{CC0956F6-8A48-410C-B171-55D3206BF3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314AC974-E096-40B1-8B03-087B8D61D5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FCD810-9C0A-4CEA-B313-59E09ABCC4CE}" type="slidenum">
              <a:rPr lang="en-SG" smtClean="0"/>
              <a:t>‹#›</a:t>
            </a:fld>
            <a:endParaRPr lang="en-SG"/>
          </a:p>
        </p:txBody>
      </p:sp>
    </p:spTree>
    <p:extLst>
      <p:ext uri="{BB962C8B-B14F-4D97-AF65-F5344CB8AC3E}">
        <p14:creationId xmlns:p14="http://schemas.microsoft.com/office/powerpoint/2010/main" val="929947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93F55-4437-4336-BC47-9790CE04BA46}" type="datetimeFigureOut">
              <a:rPr lang="en-US" smtClean="0"/>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DEB0A-CFD3-4959-BC31-6CB2A50F8C82}" type="slidenum">
              <a:rPr lang="en-US" smtClean="0"/>
              <a:t>‹#›</a:t>
            </a:fld>
            <a:endParaRPr lang="en-US"/>
          </a:p>
        </p:txBody>
      </p:sp>
    </p:spTree>
    <p:extLst>
      <p:ext uri="{BB962C8B-B14F-4D97-AF65-F5344CB8AC3E}">
        <p14:creationId xmlns:p14="http://schemas.microsoft.com/office/powerpoint/2010/main" val="243793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can fill up with more information about </a:t>
            </a:r>
            <a:r>
              <a:rPr lang="en-SG" dirty="0" err="1"/>
              <a:t>Iot</a:t>
            </a:r>
            <a:r>
              <a:rPr lang="en-SG" dirty="0"/>
              <a:t>, machine learning and other stuff</a:t>
            </a:r>
          </a:p>
        </p:txBody>
      </p:sp>
      <p:sp>
        <p:nvSpPr>
          <p:cNvPr id="4" name="Slide Number Placeholder 3"/>
          <p:cNvSpPr>
            <a:spLocks noGrp="1"/>
          </p:cNvSpPr>
          <p:nvPr>
            <p:ph type="sldNum" sz="quarter" idx="10"/>
          </p:nvPr>
        </p:nvSpPr>
        <p:spPr/>
        <p:txBody>
          <a:bodyPr/>
          <a:lstStyle/>
          <a:p>
            <a:fld id="{86BDEB0A-CFD3-4959-BC31-6CB2A50F8C82}" type="slidenum">
              <a:rPr lang="en-US" smtClean="0"/>
              <a:t>3</a:t>
            </a:fld>
            <a:endParaRPr lang="en-US"/>
          </a:p>
        </p:txBody>
      </p:sp>
    </p:spTree>
    <p:extLst>
      <p:ext uri="{BB962C8B-B14F-4D97-AF65-F5344CB8AC3E}">
        <p14:creationId xmlns:p14="http://schemas.microsoft.com/office/powerpoint/2010/main" val="3047115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18</a:t>
            </a:fld>
            <a:endParaRPr lang="en-US"/>
          </a:p>
        </p:txBody>
      </p:sp>
    </p:spTree>
    <p:extLst>
      <p:ext uri="{BB962C8B-B14F-4D97-AF65-F5344CB8AC3E}">
        <p14:creationId xmlns:p14="http://schemas.microsoft.com/office/powerpoint/2010/main" val="297276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BDEB0A-CFD3-4959-BC31-6CB2A50F8C82}" type="slidenum">
              <a:rPr lang="en-US" smtClean="0"/>
              <a:t>19</a:t>
            </a:fld>
            <a:endParaRPr lang="en-US"/>
          </a:p>
        </p:txBody>
      </p:sp>
    </p:spTree>
    <p:extLst>
      <p:ext uri="{BB962C8B-B14F-4D97-AF65-F5344CB8AC3E}">
        <p14:creationId xmlns:p14="http://schemas.microsoft.com/office/powerpoint/2010/main" val="227803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20</a:t>
            </a:fld>
            <a:endParaRPr lang="en-US"/>
          </a:p>
        </p:txBody>
      </p:sp>
    </p:spTree>
    <p:extLst>
      <p:ext uri="{BB962C8B-B14F-4D97-AF65-F5344CB8AC3E}">
        <p14:creationId xmlns:p14="http://schemas.microsoft.com/office/powerpoint/2010/main" val="51013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21</a:t>
            </a:fld>
            <a:endParaRPr lang="en-US"/>
          </a:p>
        </p:txBody>
      </p:sp>
    </p:spTree>
    <p:extLst>
      <p:ext uri="{BB962C8B-B14F-4D97-AF65-F5344CB8AC3E}">
        <p14:creationId xmlns:p14="http://schemas.microsoft.com/office/powerpoint/2010/main" val="322279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 and information are available at places you don’t usually look out for</a:t>
            </a:r>
          </a:p>
          <a:p>
            <a:endParaRPr lang="en-SG" dirty="0"/>
          </a:p>
        </p:txBody>
      </p:sp>
      <p:sp>
        <p:nvSpPr>
          <p:cNvPr id="4" name="Slide Number Placeholder 3"/>
          <p:cNvSpPr>
            <a:spLocks noGrp="1"/>
          </p:cNvSpPr>
          <p:nvPr>
            <p:ph type="sldNum" sz="quarter" idx="10"/>
          </p:nvPr>
        </p:nvSpPr>
        <p:spPr/>
        <p:txBody>
          <a:bodyPr/>
          <a:lstStyle/>
          <a:p>
            <a:fld id="{86BDEB0A-CFD3-4959-BC31-6CB2A50F8C82}" type="slidenum">
              <a:rPr lang="en-US" smtClean="0"/>
              <a:t>4</a:t>
            </a:fld>
            <a:endParaRPr lang="en-US"/>
          </a:p>
        </p:txBody>
      </p:sp>
    </p:spTree>
    <p:extLst>
      <p:ext uri="{BB962C8B-B14F-4D97-AF65-F5344CB8AC3E}">
        <p14:creationId xmlns:p14="http://schemas.microsoft.com/office/powerpoint/2010/main" val="320285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86BDEB0A-CFD3-4959-BC31-6CB2A50F8C82}" type="slidenum">
              <a:rPr lang="en-US" smtClean="0"/>
              <a:t>5</a:t>
            </a:fld>
            <a:endParaRPr lang="en-US"/>
          </a:p>
        </p:txBody>
      </p:sp>
    </p:spTree>
    <p:extLst>
      <p:ext uri="{BB962C8B-B14F-4D97-AF65-F5344CB8AC3E}">
        <p14:creationId xmlns:p14="http://schemas.microsoft.com/office/powerpoint/2010/main" val="3382019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Remove intersection nouns</a:t>
            </a:r>
          </a:p>
          <a:p>
            <a:r>
              <a:rPr lang="en-US" dirty="0">
                <a:cs typeface="Calibri"/>
              </a:rPr>
              <a:t>change</a:t>
            </a:r>
          </a:p>
        </p:txBody>
      </p:sp>
      <p:sp>
        <p:nvSpPr>
          <p:cNvPr id="4" name="Slide Number Placeholder 3"/>
          <p:cNvSpPr>
            <a:spLocks noGrp="1"/>
          </p:cNvSpPr>
          <p:nvPr>
            <p:ph type="sldNum" sz="quarter" idx="5"/>
          </p:nvPr>
        </p:nvSpPr>
        <p:spPr/>
        <p:txBody>
          <a:bodyPr/>
          <a:lstStyle/>
          <a:p>
            <a:fld id="{86BDEB0A-CFD3-4959-BC31-6CB2A50F8C82}" type="slidenum">
              <a:rPr lang="en-US" smtClean="0"/>
              <a:t>6</a:t>
            </a:fld>
            <a:endParaRPr lang="en-US"/>
          </a:p>
        </p:txBody>
      </p:sp>
    </p:spTree>
    <p:extLst>
      <p:ext uri="{BB962C8B-B14F-4D97-AF65-F5344CB8AC3E}">
        <p14:creationId xmlns:p14="http://schemas.microsoft.com/office/powerpoint/2010/main" val="857376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line of code, the programmer identifies a specific point in program space with some desirable behavior.</a:t>
            </a:r>
          </a:p>
          <a:p>
            <a:r>
              <a:rPr lang="en-US" dirty="0">
                <a:cs typeface="Calibri"/>
              </a:rPr>
              <a:t>Cooking example recipe. Cooking instant noodle... prepare toast....</a:t>
            </a:r>
          </a:p>
          <a:p>
            <a:r>
              <a:rPr lang="en-US" dirty="0"/>
              <a:t>https://blockly-games.appspot.com/?lang=en</a:t>
            </a:r>
            <a:endParaRPr lang="en-US" dirty="0">
              <a:cs typeface="Calibri"/>
            </a:endParaRPr>
          </a:p>
        </p:txBody>
      </p:sp>
      <p:sp>
        <p:nvSpPr>
          <p:cNvPr id="4" name="Slide Number Placeholder 3"/>
          <p:cNvSpPr>
            <a:spLocks noGrp="1"/>
          </p:cNvSpPr>
          <p:nvPr>
            <p:ph type="sldNum" sz="quarter" idx="10"/>
          </p:nvPr>
        </p:nvSpPr>
        <p:spPr/>
        <p:txBody>
          <a:bodyPr/>
          <a:lstStyle/>
          <a:p>
            <a:fld id="{86BDEB0A-CFD3-4959-BC31-6CB2A50F8C82}" type="slidenum">
              <a:rPr lang="en-US" smtClean="0"/>
              <a:t>11</a:t>
            </a:fld>
            <a:endParaRPr lang="en-US"/>
          </a:p>
        </p:txBody>
      </p:sp>
    </p:spTree>
    <p:extLst>
      <p:ext uri="{BB962C8B-B14F-4D97-AF65-F5344CB8AC3E}">
        <p14:creationId xmlns:p14="http://schemas.microsoft.com/office/powerpoint/2010/main" val="11808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approach is to specify some goal on the behavior of a desirable program (e.g., “satisfy a dataset of input output pairs of examples”, or “win a game of Go”), write a rough skeleton of the code (e.g. a neural net architecture), that identifies a subset of program space to search, and use the computational resources at our disposal to search this space for a program that works</a:t>
            </a:r>
            <a:endParaRPr lang="en-US" dirty="0"/>
          </a:p>
        </p:txBody>
      </p:sp>
      <p:sp>
        <p:nvSpPr>
          <p:cNvPr id="4" name="Slide Number Placeholder 3"/>
          <p:cNvSpPr>
            <a:spLocks noGrp="1"/>
          </p:cNvSpPr>
          <p:nvPr>
            <p:ph type="sldNum" sz="quarter" idx="10"/>
          </p:nvPr>
        </p:nvSpPr>
        <p:spPr/>
        <p:txBody>
          <a:bodyPr/>
          <a:lstStyle/>
          <a:p>
            <a:fld id="{86BDEB0A-CFD3-4959-BC31-6CB2A50F8C82}" type="slidenum">
              <a:rPr lang="en-US" smtClean="0"/>
              <a:t>14</a:t>
            </a:fld>
            <a:endParaRPr lang="en-US"/>
          </a:p>
        </p:txBody>
      </p:sp>
    </p:spTree>
    <p:extLst>
      <p:ext uri="{BB962C8B-B14F-4D97-AF65-F5344CB8AC3E}">
        <p14:creationId xmlns:p14="http://schemas.microsoft.com/office/powerpoint/2010/main" val="33502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only</a:t>
            </a:r>
            <a:r>
              <a:rPr lang="en-US" baseline="0" dirty="0"/>
              <a:t> limited to images. I’m taking these as example computer vision experiments are ubiquitous. In engineering and science research data, we can also do feature extraction from those numbers and then classify them. </a:t>
            </a:r>
            <a:endParaRPr lang="en-US" dirty="0"/>
          </a:p>
        </p:txBody>
      </p:sp>
      <p:sp>
        <p:nvSpPr>
          <p:cNvPr id="4" name="Slide Number Placeholder 3"/>
          <p:cNvSpPr>
            <a:spLocks noGrp="1"/>
          </p:cNvSpPr>
          <p:nvPr>
            <p:ph type="sldNum" sz="quarter" idx="10"/>
          </p:nvPr>
        </p:nvSpPr>
        <p:spPr/>
        <p:txBody>
          <a:bodyPr/>
          <a:lstStyle/>
          <a:p>
            <a:fld id="{86BDEB0A-CFD3-4959-BC31-6CB2A50F8C82}" type="slidenum">
              <a:rPr lang="en-US" smtClean="0"/>
              <a:t>15</a:t>
            </a:fld>
            <a:endParaRPr lang="en-US"/>
          </a:p>
        </p:txBody>
      </p:sp>
    </p:spTree>
    <p:extLst>
      <p:ext uri="{BB962C8B-B14F-4D97-AF65-F5344CB8AC3E}">
        <p14:creationId xmlns:p14="http://schemas.microsoft.com/office/powerpoint/2010/main" val="3900936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how ML/AI fuses with EEE.</a:t>
            </a:r>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16</a:t>
            </a:fld>
            <a:endParaRPr lang="en-US"/>
          </a:p>
        </p:txBody>
      </p:sp>
    </p:spTree>
    <p:extLst>
      <p:ext uri="{BB962C8B-B14F-4D97-AF65-F5344CB8AC3E}">
        <p14:creationId xmlns:p14="http://schemas.microsoft.com/office/powerpoint/2010/main" val="232233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how ML/AI fuses with EEE.</a:t>
            </a:r>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17</a:t>
            </a:fld>
            <a:endParaRPr lang="en-US"/>
          </a:p>
        </p:txBody>
      </p:sp>
    </p:spTree>
    <p:extLst>
      <p:ext uri="{BB962C8B-B14F-4D97-AF65-F5344CB8AC3E}">
        <p14:creationId xmlns:p14="http://schemas.microsoft.com/office/powerpoint/2010/main" val="28871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404AAE-8995-4BBB-AD29-DAAECC5DC26B}"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285561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04AAE-8995-4BBB-AD29-DAAECC5DC26B}"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2994147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04AAE-8995-4BBB-AD29-DAAECC5DC26B}"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42432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20467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9667"/>
            <a:ext cx="10972800" cy="1143000"/>
          </a:xfrm>
        </p:spPr>
        <p:txBody>
          <a:bodyPr>
            <a:normAutofit/>
          </a:bodyPr>
          <a:lstStyle>
            <a:lvl1pPr>
              <a:defRPr sz="4400"/>
            </a:lvl1pPr>
          </a:lstStyle>
          <a:p>
            <a:r>
              <a:rPr lang="en-US"/>
              <a:t>Click to edit Master title style</a:t>
            </a:r>
          </a:p>
        </p:txBody>
      </p:sp>
      <p:sp>
        <p:nvSpPr>
          <p:cNvPr id="3" name="Content Placeholder 2"/>
          <p:cNvSpPr>
            <a:spLocks noGrp="1"/>
          </p:cNvSpPr>
          <p:nvPr>
            <p:ph idx="1"/>
          </p:nvPr>
        </p:nvSpPr>
        <p:spPr/>
        <p:txBody>
          <a:bodyPr>
            <a:normAutofit/>
          </a:bodyPr>
          <a:lstStyle>
            <a:lvl1pPr>
              <a:defRPr sz="2800"/>
            </a:lvl1pPr>
            <a:lvl2pPr>
              <a:defRPr sz="24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87698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b"/>
          <a:lstStyle>
            <a:lvl1pPr algn="l">
              <a:defRPr sz="5333" b="1" cap="all"/>
            </a:lvl1pPr>
          </a:lstStyle>
          <a:p>
            <a:r>
              <a:rPr lang="en-US" dirty="0"/>
              <a:t>Click to edit Master title style</a:t>
            </a:r>
          </a:p>
        </p:txBody>
      </p:sp>
      <p:sp>
        <p:nvSpPr>
          <p:cNvPr id="3" name="Text Placeholder 2"/>
          <p:cNvSpPr>
            <a:spLocks noGrp="1"/>
          </p:cNvSpPr>
          <p:nvPr>
            <p:ph type="body" idx="1"/>
          </p:nvPr>
        </p:nvSpPr>
        <p:spPr>
          <a:xfrm>
            <a:off x="609600" y="2906713"/>
            <a:ext cx="109728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8951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262021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5499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494757"/>
            <a:ext cx="5386917" cy="3628411"/>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85499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494757"/>
            <a:ext cx="5389033" cy="3628411"/>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6/6/2019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504722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6/6/2019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73389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6/6/2019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585037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788617"/>
            <a:ext cx="4011084" cy="1162051"/>
          </a:xfrm>
        </p:spPr>
        <p:txBody>
          <a:bodyPr anchor="b"/>
          <a:lstStyle>
            <a:lvl1pPr algn="l">
              <a:defRPr sz="2667" b="1"/>
            </a:lvl1pPr>
          </a:lstStyle>
          <a:p>
            <a:r>
              <a:rPr lang="en-US" dirty="0"/>
              <a:t>Click to edit Master title style</a:t>
            </a:r>
          </a:p>
        </p:txBody>
      </p:sp>
      <p:sp>
        <p:nvSpPr>
          <p:cNvPr id="3" name="Content Placeholder 2"/>
          <p:cNvSpPr>
            <a:spLocks noGrp="1"/>
          </p:cNvSpPr>
          <p:nvPr>
            <p:ph idx="1"/>
          </p:nvPr>
        </p:nvSpPr>
        <p:spPr>
          <a:xfrm>
            <a:off x="4766733" y="788620"/>
            <a:ext cx="6815667" cy="5398201"/>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2" y="2125147"/>
            <a:ext cx="4011084" cy="4061672"/>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190232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04AAE-8995-4BBB-AD29-DAAECC5DC26B}"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501385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1402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404AAE-8995-4BBB-AD29-DAAECC5DC26B}" type="datetimeFigureOut">
              <a:rPr lang="en-US" smtClean="0"/>
              <a:t>6/6/2019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1316543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404AAE-8995-4BBB-AD29-DAAECC5DC26B}"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01051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404AAE-8995-4BBB-AD29-DAAECC5DC26B}" type="datetimeFigureOut">
              <a:rPr lang="en-US" smtClean="0"/>
              <a:t>6/6/2019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951615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404AAE-8995-4BBB-AD29-DAAECC5DC26B}" type="datetimeFigureOut">
              <a:rPr lang="en-US" smtClean="0"/>
              <a:t>6/6/2019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45669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404AAE-8995-4BBB-AD29-DAAECC5DC26B}" type="datetimeFigureOut">
              <a:rPr lang="en-US" smtClean="0"/>
              <a:t>6/6/2019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231788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404AAE-8995-4BBB-AD29-DAAECC5DC26B}"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17147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404AAE-8995-4BBB-AD29-DAAECC5DC26B}" type="datetimeFigureOut">
              <a:rPr lang="en-US" smtClean="0"/>
              <a:t>6/6/2019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2107361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04AAE-8995-4BBB-AD29-DAAECC5DC26B}" type="datetimeFigureOut">
              <a:rPr lang="en-US" smtClean="0"/>
              <a:t>6/6/2019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DF630-BE1A-4F58-81C6-C8B930455931}" type="slidenum">
              <a:rPr lang="en-US" smtClean="0"/>
              <a:t>‹#›</a:t>
            </a:fld>
            <a:endParaRPr lang="en-US"/>
          </a:p>
        </p:txBody>
      </p:sp>
    </p:spTree>
    <p:extLst>
      <p:ext uri="{BB962C8B-B14F-4D97-AF65-F5344CB8AC3E}">
        <p14:creationId xmlns:p14="http://schemas.microsoft.com/office/powerpoint/2010/main" val="250265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63632"/>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889195"/>
            <a:ext cx="109728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5815374"/>
            <a:ext cx="2844800" cy="365125"/>
          </a:xfrm>
          <a:prstGeom prst="rect">
            <a:avLst/>
          </a:prstGeom>
        </p:spPr>
        <p:txBody>
          <a:bodyPr vert="horz" lIns="91440" tIns="45720" rIns="91440" bIns="45720" rtlCol="0" anchor="ctr"/>
          <a:lstStyle>
            <a:lvl1pPr algn="l">
              <a:defRPr sz="1600">
                <a:solidFill>
                  <a:schemeClr val="tx1">
                    <a:tint val="75000"/>
                  </a:schemeClr>
                </a:solidFill>
                <a:latin typeface="Arial"/>
              </a:defRPr>
            </a:lvl1pPr>
          </a:lstStyle>
          <a:p>
            <a:fld id="{9F1CC899-6CEC-9548-B06D-7E1EB6F78CA3}" type="datetimeFigureOut">
              <a:rPr lang="en-US" smtClean="0"/>
              <a:pPr/>
              <a:t>6/6/2019</a:t>
            </a:fld>
            <a:endParaRPr lang="en-US" dirty="0"/>
          </a:p>
        </p:txBody>
      </p:sp>
      <p:sp>
        <p:nvSpPr>
          <p:cNvPr id="5" name="Footer Placeholder 4"/>
          <p:cNvSpPr>
            <a:spLocks noGrp="1"/>
          </p:cNvSpPr>
          <p:nvPr>
            <p:ph type="ftr" sz="quarter" idx="3"/>
          </p:nvPr>
        </p:nvSpPr>
        <p:spPr>
          <a:xfrm>
            <a:off x="4165600" y="5815374"/>
            <a:ext cx="3860800" cy="365125"/>
          </a:xfrm>
          <a:prstGeom prst="rect">
            <a:avLst/>
          </a:prstGeom>
        </p:spPr>
        <p:txBody>
          <a:bodyPr vert="horz" lIns="91440" tIns="45720" rIns="91440" bIns="45720" rtlCol="0" anchor="ctr"/>
          <a:lstStyle>
            <a:lvl1pPr algn="ctr">
              <a:defRPr sz="16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8737600" y="5815374"/>
            <a:ext cx="2844800" cy="365125"/>
          </a:xfrm>
          <a:prstGeom prst="rect">
            <a:avLst/>
          </a:prstGeom>
        </p:spPr>
        <p:txBody>
          <a:bodyPr vert="horz" lIns="91440" tIns="45720" rIns="91440" bIns="45720" rtlCol="0" anchor="ctr"/>
          <a:lstStyle>
            <a:lvl1pPr algn="r">
              <a:defRPr sz="16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6496255"/>
            <a:ext cx="12192000" cy="382524"/>
          </a:xfrm>
          <a:prstGeom prst="rect">
            <a:avLst/>
          </a:prstGeom>
        </p:spPr>
      </p:pic>
    </p:spTree>
    <p:extLst>
      <p:ext uri="{BB962C8B-B14F-4D97-AF65-F5344CB8AC3E}">
        <p14:creationId xmlns:p14="http://schemas.microsoft.com/office/powerpoint/2010/main" val="1954463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609585" rtl="0" eaLnBrk="1" latinLnBrk="0" hangingPunct="1">
        <a:spcBef>
          <a:spcPct val="0"/>
        </a:spcBef>
        <a:buNone/>
        <a:defRPr sz="5867" kern="1200">
          <a:solidFill>
            <a:schemeClr val="tx1"/>
          </a:solidFill>
          <a:latin typeface="Arial"/>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Arial"/>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Arial"/>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Arial"/>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bit.ly/1zIvq2z" TargetMode="External"/><Relationship Id="rId2" Type="http://schemas.openxmlformats.org/officeDocument/2006/relationships/image" Target="../media/image25.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diagramLayout" Target="../diagrams/layout2.xml"/><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Data" Target="../diagrams/data2.xml"/><Relationship Id="rId11" Type="http://schemas.openxmlformats.org/officeDocument/2006/relationships/image" Target="../media/image29.png"/><Relationship Id="rId5" Type="http://schemas.openxmlformats.org/officeDocument/2006/relationships/image" Target="../media/image28.png"/><Relationship Id="rId10" Type="http://schemas.microsoft.com/office/2007/relationships/diagramDrawing" Target="../diagrams/drawing2.xml"/><Relationship Id="rId4" Type="http://schemas.openxmlformats.org/officeDocument/2006/relationships/image" Target="../media/image27.png"/><Relationship Id="rId9" Type="http://schemas.openxmlformats.org/officeDocument/2006/relationships/diagramColors" Target="../diagrams/colors2.xml"/></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5970149253731&amp;select=b5XzIbe0s,fsJBx3McX,b7foSbPgk,aakbToD6Cl,j2RLHRsaj4&amp;source=selection"/><Relationship Id="rId1" Type="http://schemas.openxmlformats.org/officeDocument/2006/relationships/slideLayout" Target="../slideLayouts/slideLayout13.xml"/><Relationship Id="rId5" Type="http://schemas.openxmlformats.org/officeDocument/2006/relationships/image" Target="../media/image34.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16.18181818181824&amp;select=bwHn1L1sf&amp;source=selection"/><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gif"/><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video" Target="https://www.youtube.com/embed/mexN6d8QF9o" TargetMode="External"/><Relationship Id="rId6" Type="http://schemas.openxmlformats.org/officeDocument/2006/relationships/image" Target="../media/image51.png"/><Relationship Id="rId5" Type="http://schemas.openxmlformats.org/officeDocument/2006/relationships/hyperlink" Target="https://www.youtube.com/watch?v=mexN6d8QF9o" TargetMode="External"/><Relationship Id="rId4" Type="http://schemas.openxmlformats.org/officeDocument/2006/relationships/hyperlink" Target="https://www.youtube.com/channel/UCAgRLbgh-cW_8U_JN97RsyA"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video" Target="https://www.youtube.com/embed/Em7V-vBApHc" TargetMode="External"/><Relationship Id="rId5" Type="http://schemas.openxmlformats.org/officeDocument/2006/relationships/image" Target="../media/image51.png"/><Relationship Id="rId4" Type="http://schemas.openxmlformats.org/officeDocument/2006/relationships/hyperlink" Target="https://www.youtube.com/watch?v=Em7V-vBApH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55.sv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hyperlink" Target="https://blockly-games.appspot.com/?lang=en" TargetMode="External"/><Relationship Id="rId2" Type="http://schemas.openxmlformats.org/officeDocument/2006/relationships/hyperlink" Target="https://scratch.mit.edu/" TargetMode="External"/><Relationship Id="rId1" Type="http://schemas.openxmlformats.org/officeDocument/2006/relationships/slideLayout" Target="../slideLayouts/slideLayout13.xml"/><Relationship Id="rId4" Type="http://schemas.openxmlformats.org/officeDocument/2006/relationships/hyperlink" Target="https://www.sololearn.com/Course/Pyth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6.18181818181824&amp;select=bwHn1L1sf&amp;source=selection"/><Relationship Id="rId5" Type="http://schemas.openxmlformats.org/officeDocument/2006/relationships/image" Target="../media/image15.3448744327103&amp;select=f8ZJCDRx0,c2RXR6Lv3m,eMX8XtY6&amp;source=selection"/><Relationship Id="rId4" Type="http://schemas.openxmlformats.org/officeDocument/2006/relationships/image" Target="../media/image14.3448744327103&amp;select=f8ZJCDRx0,c2RXR6Lv3m,eMX8XtY6&amp;source=selection"/></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Layout" Target="../diagrams/layout1.xml"/><Relationship Id="rId7" Type="http://schemas.openxmlformats.org/officeDocument/2006/relationships/image" Target="../media/image23.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603" y="2388971"/>
            <a:ext cx="5509038" cy="1333161"/>
          </a:xfrm>
        </p:spPr>
        <p:txBody>
          <a:bodyPr>
            <a:normAutofit fontScale="90000"/>
          </a:bodyPr>
          <a:lstStyle/>
          <a:p>
            <a:pPr algn="l"/>
            <a:r>
              <a:rPr lang="en-US" sz="4000" b="1" dirty="0">
                <a:solidFill>
                  <a:schemeClr val="bg1"/>
                </a:solidFill>
                <a:cs typeface="Arial"/>
              </a:rPr>
              <a:t>En</a:t>
            </a:r>
            <a:r>
              <a:rPr lang="en-US" altLang="zh-CN" sz="4000" b="1" dirty="0">
                <a:solidFill>
                  <a:schemeClr val="bg1"/>
                </a:solidFill>
                <a:cs typeface="Arial"/>
              </a:rPr>
              <a:t>thuse:</a:t>
            </a:r>
            <a:br>
              <a:rPr lang="en-US" altLang="zh-CN" sz="4000" b="1" dirty="0">
                <a:solidFill>
                  <a:schemeClr val="bg1"/>
                </a:solidFill>
                <a:cs typeface="Arial"/>
              </a:rPr>
            </a:br>
            <a:r>
              <a:rPr lang="en-US" altLang="zh-CN" sz="3100" b="1" dirty="0">
                <a:solidFill>
                  <a:schemeClr val="bg1"/>
                </a:solidFill>
                <a:cs typeface="Arial"/>
              </a:rPr>
              <a:t>Foundation of Data Science in Python</a:t>
            </a:r>
            <a:br>
              <a:rPr lang="en-US" sz="4000" b="1" dirty="0">
                <a:solidFill>
                  <a:schemeClr val="bg1"/>
                </a:solidFill>
                <a:cs typeface="Arial"/>
              </a:rPr>
            </a:br>
            <a:endParaRPr lang="en-US" sz="4000" b="1" dirty="0">
              <a:solidFill>
                <a:schemeClr val="bg1"/>
              </a:solidFill>
              <a:cs typeface="Arial"/>
            </a:endParaRPr>
          </a:p>
        </p:txBody>
      </p:sp>
      <p:sp>
        <p:nvSpPr>
          <p:cNvPr id="3" name="Subtitle 2"/>
          <p:cNvSpPr>
            <a:spLocks noGrp="1"/>
          </p:cNvSpPr>
          <p:nvPr>
            <p:ph type="subTitle" idx="1"/>
          </p:nvPr>
        </p:nvSpPr>
        <p:spPr>
          <a:xfrm>
            <a:off x="398603" y="4514749"/>
            <a:ext cx="6678293" cy="1687057"/>
          </a:xfrm>
        </p:spPr>
        <p:txBody>
          <a:bodyPr>
            <a:normAutofit/>
          </a:bodyPr>
          <a:lstStyle/>
          <a:p>
            <a:pPr algn="l"/>
            <a:r>
              <a:rPr lang="en-US" sz="2000" dirty="0">
                <a:solidFill>
                  <a:srgbClr val="FFFFFF"/>
                </a:solidFill>
                <a:cs typeface="Arial"/>
              </a:rPr>
              <a:t>Instructors:</a:t>
            </a:r>
          </a:p>
          <a:p>
            <a:pPr lvl="1" algn="l"/>
            <a:r>
              <a:rPr lang="en-US" sz="1800" dirty="0" err="1">
                <a:solidFill>
                  <a:srgbClr val="FFFFFF"/>
                </a:solidFill>
                <a:cs typeface="Arial"/>
              </a:rPr>
              <a:t>Thangavel</a:t>
            </a:r>
            <a:r>
              <a:rPr lang="en-US" sz="1800" dirty="0">
                <a:solidFill>
                  <a:srgbClr val="FFFFFF"/>
                </a:solidFill>
                <a:cs typeface="Arial"/>
              </a:rPr>
              <a:t> </a:t>
            </a:r>
            <a:r>
              <a:rPr lang="en-US" sz="1800" dirty="0" err="1">
                <a:solidFill>
                  <a:srgbClr val="FFFFFF"/>
                </a:solidFill>
                <a:cs typeface="Arial"/>
              </a:rPr>
              <a:t>Prasanth</a:t>
            </a:r>
            <a:endParaRPr lang="en-US" sz="1800" dirty="0">
              <a:solidFill>
                <a:srgbClr val="FFFFFF"/>
              </a:solidFill>
              <a:cs typeface="Arial"/>
            </a:endParaRPr>
          </a:p>
          <a:p>
            <a:pPr lvl="1" algn="l"/>
            <a:r>
              <a:rPr lang="en-US" sz="1800" dirty="0" err="1">
                <a:solidFill>
                  <a:srgbClr val="FFFFFF"/>
                </a:solidFill>
                <a:cs typeface="Arial"/>
              </a:rPr>
              <a:t>Palikarpau</a:t>
            </a:r>
            <a:r>
              <a:rPr lang="en-US" sz="1800" dirty="0">
                <a:solidFill>
                  <a:srgbClr val="FFFFFF"/>
                </a:solidFill>
                <a:cs typeface="Arial"/>
              </a:rPr>
              <a:t> Raman</a:t>
            </a:r>
          </a:p>
          <a:p>
            <a:pPr lvl="1" algn="l"/>
            <a:r>
              <a:rPr lang="en-US" sz="1800" dirty="0">
                <a:solidFill>
                  <a:srgbClr val="FFFFFF"/>
                </a:solidFill>
                <a:cs typeface="Arial"/>
              </a:rPr>
              <a:t>Ho </a:t>
            </a:r>
            <a:r>
              <a:rPr lang="en-US" sz="1800" dirty="0" err="1">
                <a:solidFill>
                  <a:srgbClr val="FFFFFF"/>
                </a:solidFill>
                <a:cs typeface="Arial"/>
              </a:rPr>
              <a:t>Mun</a:t>
            </a:r>
            <a:r>
              <a:rPr lang="en-US" sz="1800" dirty="0">
                <a:solidFill>
                  <a:srgbClr val="FFFFFF"/>
                </a:solidFill>
                <a:cs typeface="Arial"/>
              </a:rPr>
              <a:t> Kit</a:t>
            </a:r>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73FF-0B13-4F64-ADEB-C61B08F04062}"/>
              </a:ext>
            </a:extLst>
          </p:cNvPr>
          <p:cNvSpPr>
            <a:spLocks noGrp="1"/>
          </p:cNvSpPr>
          <p:nvPr>
            <p:ph type="title"/>
          </p:nvPr>
        </p:nvSpPr>
        <p:spPr/>
        <p:txBody>
          <a:bodyPr/>
          <a:lstStyle/>
          <a:p>
            <a:r>
              <a:rPr lang="en-SG" dirty="0"/>
              <a:t>Quick hands-on: Robot Guidance</a:t>
            </a:r>
          </a:p>
        </p:txBody>
      </p:sp>
      <p:pic>
        <p:nvPicPr>
          <p:cNvPr id="5" name="Content Placeholder 4">
            <a:extLst>
              <a:ext uri="{FF2B5EF4-FFF2-40B4-BE49-F238E27FC236}">
                <a16:creationId xmlns:a16="http://schemas.microsoft.com/office/drawing/2014/main" id="{0F687B6A-EBEF-4B16-A089-AA235B2CA0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300" y="1490704"/>
            <a:ext cx="7645400" cy="4434332"/>
          </a:xfrm>
        </p:spPr>
      </p:pic>
      <p:sp>
        <p:nvSpPr>
          <p:cNvPr id="6" name="TextBox 5">
            <a:extLst>
              <a:ext uri="{FF2B5EF4-FFF2-40B4-BE49-F238E27FC236}">
                <a16:creationId xmlns:a16="http://schemas.microsoft.com/office/drawing/2014/main" id="{EC1DEDCA-90FF-4315-A8B2-68FAD18467A4}"/>
              </a:ext>
            </a:extLst>
          </p:cNvPr>
          <p:cNvSpPr txBox="1"/>
          <p:nvPr/>
        </p:nvSpPr>
        <p:spPr>
          <a:xfrm>
            <a:off x="609600" y="5925036"/>
            <a:ext cx="6375400" cy="369332"/>
          </a:xfrm>
          <a:prstGeom prst="rect">
            <a:avLst/>
          </a:prstGeom>
          <a:noFill/>
        </p:spPr>
        <p:txBody>
          <a:bodyPr wrap="square" rtlCol="0">
            <a:spAutoFit/>
          </a:bodyPr>
          <a:lstStyle/>
          <a:p>
            <a:r>
              <a:rPr lang="en-SG" dirty="0"/>
              <a:t>Link: </a:t>
            </a:r>
            <a:r>
              <a:rPr lang="en-SG" dirty="0">
                <a:hlinkClick r:id="rId3"/>
              </a:rPr>
              <a:t>https://bit.ly/1zIvq2z</a:t>
            </a:r>
            <a:r>
              <a:rPr lang="en-SG" dirty="0"/>
              <a:t> </a:t>
            </a:r>
          </a:p>
        </p:txBody>
      </p:sp>
    </p:spTree>
    <p:extLst>
      <p:ext uri="{BB962C8B-B14F-4D97-AF65-F5344CB8AC3E}">
        <p14:creationId xmlns:p14="http://schemas.microsoft.com/office/powerpoint/2010/main" val="323583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6A3E857-98B1-413C-80D5-D8ED497A7F8D}"/>
              </a:ext>
            </a:extLst>
          </p:cNvPr>
          <p:cNvSpPr/>
          <p:nvPr/>
        </p:nvSpPr>
        <p:spPr>
          <a:xfrm>
            <a:off x="6358336" y="1458913"/>
            <a:ext cx="5605064" cy="4964527"/>
          </a:xfrm>
          <a:prstGeom prst="rect">
            <a:avLst/>
          </a:prstGeom>
          <a:solidFill>
            <a:srgbClr val="C9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EEFFA051-2555-4352-BF74-227BA5E17AA0}"/>
              </a:ext>
            </a:extLst>
          </p:cNvPr>
          <p:cNvSpPr/>
          <p:nvPr/>
        </p:nvSpPr>
        <p:spPr>
          <a:xfrm>
            <a:off x="3087925" y="1458913"/>
            <a:ext cx="3124936" cy="4964527"/>
          </a:xfrm>
          <a:prstGeom prst="rect">
            <a:avLst/>
          </a:prstGeom>
          <a:solidFill>
            <a:srgbClr val="D0C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7A072E89-E7D8-44AF-B9CB-BB82B093BAE3}"/>
              </a:ext>
            </a:extLst>
          </p:cNvPr>
          <p:cNvSpPr/>
          <p:nvPr/>
        </p:nvSpPr>
        <p:spPr>
          <a:xfrm>
            <a:off x="141956" y="1458913"/>
            <a:ext cx="2782364" cy="4964527"/>
          </a:xfrm>
          <a:prstGeom prst="rect">
            <a:avLst/>
          </a:prstGeom>
          <a:solidFill>
            <a:srgbClr val="E1D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title"/>
          </p:nvPr>
        </p:nvSpPr>
        <p:spPr/>
        <p:txBody>
          <a:bodyPr/>
          <a:lstStyle/>
          <a:p>
            <a:r>
              <a:rPr lang="en-US" dirty="0"/>
              <a:t>Classic software</a:t>
            </a:r>
          </a:p>
        </p:txBody>
      </p:sp>
      <p:sp>
        <p:nvSpPr>
          <p:cNvPr id="3" name="Content Placeholder 2">
            <a:extLst>
              <a:ext uri="{FF2B5EF4-FFF2-40B4-BE49-F238E27FC236}">
                <a16:creationId xmlns:a16="http://schemas.microsoft.com/office/drawing/2014/main" id="{352D041C-9C24-400E-9C69-5B7B1194A40D}"/>
              </a:ext>
            </a:extLst>
          </p:cNvPr>
          <p:cNvSpPr>
            <a:spLocks noGrp="1"/>
          </p:cNvSpPr>
          <p:nvPr>
            <p:ph idx="1"/>
          </p:nvPr>
        </p:nvSpPr>
        <p:spPr>
          <a:xfrm>
            <a:off x="609600" y="1990795"/>
            <a:ext cx="10972800" cy="3876123"/>
          </a:xfrm>
        </p:spPr>
        <p:txBody>
          <a:bodyPr/>
          <a:lstStyle/>
          <a:p>
            <a:endParaRPr lang="en-SG" dirty="0"/>
          </a:p>
        </p:txBody>
      </p:sp>
      <p:pic>
        <p:nvPicPr>
          <p:cNvPr id="13" name="Picture 12"/>
          <p:cNvPicPr>
            <a:picLocks noChangeAspect="1"/>
          </p:cNvPicPr>
          <p:nvPr/>
        </p:nvPicPr>
        <p:blipFill>
          <a:blip r:embed="rId3"/>
          <a:stretch>
            <a:fillRect/>
          </a:stretch>
        </p:blipFill>
        <p:spPr>
          <a:xfrm>
            <a:off x="3163900" y="3329177"/>
            <a:ext cx="2992784" cy="2190911"/>
          </a:xfrm>
          <a:prstGeom prst="rect">
            <a:avLst/>
          </a:prstGeom>
        </p:spPr>
      </p:pic>
      <p:pic>
        <p:nvPicPr>
          <p:cNvPr id="10" name="Picture 9"/>
          <p:cNvPicPr>
            <a:picLocks noChangeAspect="1"/>
          </p:cNvPicPr>
          <p:nvPr/>
        </p:nvPicPr>
        <p:blipFill>
          <a:blip r:embed="rId4"/>
          <a:stretch>
            <a:fillRect/>
          </a:stretch>
        </p:blipFill>
        <p:spPr>
          <a:xfrm>
            <a:off x="6903777" y="3820329"/>
            <a:ext cx="3614413" cy="2511621"/>
          </a:xfrm>
          <a:prstGeom prst="rect">
            <a:avLst/>
          </a:prstGeom>
        </p:spPr>
      </p:pic>
      <p:pic>
        <p:nvPicPr>
          <p:cNvPr id="9" name="Picture 8"/>
          <p:cNvPicPr>
            <a:picLocks noChangeAspect="1"/>
          </p:cNvPicPr>
          <p:nvPr/>
        </p:nvPicPr>
        <p:blipFill>
          <a:blip r:embed="rId5"/>
          <a:stretch>
            <a:fillRect/>
          </a:stretch>
        </p:blipFill>
        <p:spPr>
          <a:xfrm>
            <a:off x="8660627" y="3184836"/>
            <a:ext cx="2848772" cy="2514237"/>
          </a:xfrm>
          <a:prstGeom prst="rect">
            <a:avLst/>
          </a:prstGeom>
        </p:spPr>
      </p:pic>
      <p:graphicFrame>
        <p:nvGraphicFramePr>
          <p:cNvPr id="7" name="Diagram 6"/>
          <p:cNvGraphicFramePr/>
          <p:nvPr>
            <p:extLst>
              <p:ext uri="{D42A27DB-BD31-4B8C-83A1-F6EECF244321}">
                <p14:modId xmlns:p14="http://schemas.microsoft.com/office/powerpoint/2010/main" val="3485017056"/>
              </p:ext>
            </p:extLst>
          </p:nvPr>
        </p:nvGraphicFramePr>
        <p:xfrm>
          <a:off x="419100" y="1516109"/>
          <a:ext cx="11353800" cy="15060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Picture 10"/>
          <p:cNvPicPr>
            <a:picLocks noChangeAspect="1"/>
          </p:cNvPicPr>
          <p:nvPr/>
        </p:nvPicPr>
        <p:blipFill>
          <a:blip r:embed="rId11"/>
          <a:stretch>
            <a:fillRect/>
          </a:stretch>
        </p:blipFill>
        <p:spPr>
          <a:xfrm>
            <a:off x="244199" y="3429000"/>
            <a:ext cx="2610409" cy="1657610"/>
          </a:xfrm>
          <a:prstGeom prst="rect">
            <a:avLst/>
          </a:prstGeom>
        </p:spPr>
      </p:pic>
      <p:pic>
        <p:nvPicPr>
          <p:cNvPr id="12" name="Picture 11"/>
          <p:cNvPicPr>
            <a:picLocks noChangeAspect="1"/>
          </p:cNvPicPr>
          <p:nvPr/>
        </p:nvPicPr>
        <p:blipFill>
          <a:blip r:embed="rId12"/>
          <a:stretch>
            <a:fillRect/>
          </a:stretch>
        </p:blipFill>
        <p:spPr>
          <a:xfrm>
            <a:off x="3721429" y="4944634"/>
            <a:ext cx="2453368" cy="1403764"/>
          </a:xfrm>
          <a:prstGeom prst="rect">
            <a:avLst/>
          </a:prstGeom>
        </p:spPr>
      </p:pic>
      <p:sp>
        <p:nvSpPr>
          <p:cNvPr id="14" name="Arrow: Right 13">
            <a:extLst>
              <a:ext uri="{FF2B5EF4-FFF2-40B4-BE49-F238E27FC236}">
                <a16:creationId xmlns:a16="http://schemas.microsoft.com/office/drawing/2014/main" id="{4211DD05-E78E-4AF3-9B2D-46A7DDAA459C}"/>
              </a:ext>
            </a:extLst>
          </p:cNvPr>
          <p:cNvSpPr/>
          <p:nvPr/>
        </p:nvSpPr>
        <p:spPr>
          <a:xfrm rot="16200000">
            <a:off x="1363149" y="2935806"/>
            <a:ext cx="217193" cy="155316"/>
          </a:xfrm>
          <a:prstGeom prst="rightArrow">
            <a:avLst/>
          </a:prstGeom>
          <a:solidFill>
            <a:srgbClr val="4BAC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F95774D2-38BC-4D6E-A1A5-FC866F4272FA}"/>
              </a:ext>
            </a:extLst>
          </p:cNvPr>
          <p:cNvSpPr/>
          <p:nvPr/>
        </p:nvSpPr>
        <p:spPr>
          <a:xfrm>
            <a:off x="1444625" y="3072982"/>
            <a:ext cx="9269094" cy="49078"/>
          </a:xfrm>
          <a:prstGeom prst="rect">
            <a:avLst/>
          </a:prstGeom>
          <a:solidFill>
            <a:srgbClr val="4BAC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9AD13324-A1DF-4BEF-9FA0-8433B1A5DC54}"/>
              </a:ext>
            </a:extLst>
          </p:cNvPr>
          <p:cNvSpPr/>
          <p:nvPr/>
        </p:nvSpPr>
        <p:spPr>
          <a:xfrm>
            <a:off x="10653713" y="2904867"/>
            <a:ext cx="60005" cy="217194"/>
          </a:xfrm>
          <a:prstGeom prst="rect">
            <a:avLst/>
          </a:prstGeom>
          <a:solidFill>
            <a:srgbClr val="4BAC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16" name="Picture 15">
            <a:extLst>
              <a:ext uri="{FF2B5EF4-FFF2-40B4-BE49-F238E27FC236}">
                <a16:creationId xmlns:a16="http://schemas.microsoft.com/office/drawing/2014/main" id="{E66BE4FB-9E71-4CA8-9F7A-6C81EF69A739}"/>
              </a:ext>
            </a:extLst>
          </p:cNvPr>
          <p:cNvPicPr>
            <a:picLocks noChangeAspect="1"/>
          </p:cNvPicPr>
          <p:nvPr/>
        </p:nvPicPr>
        <p:blipFill>
          <a:blip r:embed="rId13"/>
          <a:stretch>
            <a:fillRect/>
          </a:stretch>
        </p:blipFill>
        <p:spPr>
          <a:xfrm>
            <a:off x="7912598" y="3596746"/>
            <a:ext cx="2992784" cy="1304045"/>
          </a:xfrm>
          <a:prstGeom prst="rect">
            <a:avLst/>
          </a:prstGeom>
        </p:spPr>
      </p:pic>
    </p:spTree>
    <p:extLst>
      <p:ext uri="{BB962C8B-B14F-4D97-AF65-F5344CB8AC3E}">
        <p14:creationId xmlns:p14="http://schemas.microsoft.com/office/powerpoint/2010/main" val="234805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02CF6FA-2D9E-41D7-A20D-6CEC2072CD30}"/>
              </a:ext>
            </a:extLst>
          </p:cNvPr>
          <p:cNvSpPr>
            <a:spLocks noGrp="1"/>
          </p:cNvSpPr>
          <p:nvPr>
            <p:ph idx="1"/>
          </p:nvPr>
        </p:nvSpPr>
        <p:spPr>
          <a:xfrm>
            <a:off x="381432" y="2017947"/>
            <a:ext cx="1528328" cy="785112"/>
          </a:xfrm>
        </p:spPr>
        <p:txBody>
          <a:bodyPr>
            <a:normAutofit fontScale="55000" lnSpcReduction="20000"/>
          </a:bodyPr>
          <a:lstStyle/>
          <a:p>
            <a:pPr marL="0" indent="0" algn="ctr">
              <a:buNone/>
            </a:pPr>
            <a:r>
              <a:rPr lang="en-SG" dirty="0">
                <a:solidFill>
                  <a:schemeClr val="accent1"/>
                </a:solidFill>
              </a:rPr>
              <a:t>Handwriting recognition</a:t>
            </a:r>
          </a:p>
          <a:p>
            <a:pPr marL="0" indent="0" algn="ctr">
              <a:buNone/>
            </a:pPr>
            <a:r>
              <a:rPr lang="en-SG" dirty="0">
                <a:solidFill>
                  <a:schemeClr val="accent1"/>
                </a:solidFill>
              </a:rPr>
              <a:t>task</a:t>
            </a:r>
          </a:p>
        </p:txBody>
      </p:sp>
      <p:sp>
        <p:nvSpPr>
          <p:cNvPr id="2" name="Title 1"/>
          <p:cNvSpPr>
            <a:spLocks noGrp="1"/>
          </p:cNvSpPr>
          <p:nvPr>
            <p:ph type="title"/>
          </p:nvPr>
        </p:nvSpPr>
        <p:spPr/>
        <p:txBody>
          <a:bodyPr/>
          <a:lstStyle/>
          <a:p>
            <a:r>
              <a:rPr lang="en-US" dirty="0"/>
              <a:t>Programming a more complex task</a:t>
            </a:r>
          </a:p>
        </p:txBody>
      </p:sp>
      <p:pic>
        <p:nvPicPr>
          <p:cNvPr id="15" name="Picture 14">
            <a:extLst>
              <a:ext uri="{FF2B5EF4-FFF2-40B4-BE49-F238E27FC236}">
                <a16:creationId xmlns:a16="http://schemas.microsoft.com/office/drawing/2014/main" id="{6813000D-0516-4765-BF42-04172BFFC5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8243" y="2371079"/>
            <a:ext cx="3750091" cy="1938925"/>
          </a:xfrm>
          <a:prstGeom prst="rect">
            <a:avLst/>
          </a:prstGeom>
        </p:spPr>
      </p:pic>
      <p:sp>
        <p:nvSpPr>
          <p:cNvPr id="19" name="Arrow: Right 18">
            <a:extLst>
              <a:ext uri="{FF2B5EF4-FFF2-40B4-BE49-F238E27FC236}">
                <a16:creationId xmlns:a16="http://schemas.microsoft.com/office/drawing/2014/main" id="{1786ABA4-9DCF-4C40-AA7D-37E4A6150492}"/>
              </a:ext>
            </a:extLst>
          </p:cNvPr>
          <p:cNvSpPr/>
          <p:nvPr/>
        </p:nvSpPr>
        <p:spPr>
          <a:xfrm>
            <a:off x="2062983" y="3032524"/>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DBA582C-C6D7-430D-884E-CCA96EA1BFB0}"/>
              </a:ext>
            </a:extLst>
          </p:cNvPr>
          <p:cNvSpPr/>
          <p:nvPr/>
        </p:nvSpPr>
        <p:spPr>
          <a:xfrm>
            <a:off x="7242517" y="3032524"/>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0182A6D-E83F-4C3E-81F4-0C84FE64B5BA}"/>
                  </a:ext>
                </a:extLst>
              </p:cNvPr>
              <p:cNvSpPr txBox="1"/>
              <p:nvPr/>
            </p:nvSpPr>
            <p:spPr>
              <a:xfrm>
                <a:off x="3600994" y="5098868"/>
                <a:ext cx="4205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SG" b="0" i="1" smtClean="0">
                              <a:latin typeface="Cambria Math" panose="02040503050406030204" pitchFamily="18" charset="0"/>
                            </a:rPr>
                          </m:ctrlPr>
                        </m:accPr>
                        <m:e>
                          <m:r>
                            <a:rPr lang="en-SG" b="0" i="1" smtClean="0">
                              <a:latin typeface="Cambria Math" panose="02040503050406030204" pitchFamily="18" charset="0"/>
                            </a:rPr>
                            <m:t>𝑥</m:t>
                          </m:r>
                        </m:e>
                      </m:acc>
                      <m:r>
                        <a:rPr lang="en-SG" b="0" i="1" smtClean="0">
                          <a:latin typeface="Cambria Math" panose="02040503050406030204" pitchFamily="18" charset="0"/>
                        </a:rPr>
                        <m:t>=</m:t>
                      </m:r>
                    </m:oMath>
                  </m:oMathPara>
                </a14:m>
                <a:endParaRPr lang="en-SG" dirty="0"/>
              </a:p>
            </p:txBody>
          </p:sp>
        </mc:Choice>
        <mc:Fallback xmlns="">
          <p:sp>
            <p:nvSpPr>
              <p:cNvPr id="24" name="TextBox 23">
                <a:extLst>
                  <a:ext uri="{FF2B5EF4-FFF2-40B4-BE49-F238E27FC236}">
                    <a16:creationId xmlns:a16="http://schemas.microsoft.com/office/drawing/2014/main" id="{A0182A6D-E83F-4C3E-81F4-0C84FE64B5BA}"/>
                  </a:ext>
                </a:extLst>
              </p:cNvPr>
              <p:cNvSpPr txBox="1">
                <a:spLocks noRot="1" noChangeAspect="1" noMove="1" noResize="1" noEditPoints="1" noAdjustHandles="1" noChangeArrowheads="1" noChangeShapeType="1" noTextEdit="1"/>
              </p:cNvSpPr>
              <p:nvPr/>
            </p:nvSpPr>
            <p:spPr>
              <a:xfrm>
                <a:off x="3600994" y="5098868"/>
                <a:ext cx="420564" cy="276999"/>
              </a:xfrm>
              <a:prstGeom prst="rect">
                <a:avLst/>
              </a:prstGeom>
              <a:blipFill>
                <a:blip r:embed="rId3"/>
                <a:stretch>
                  <a:fillRect l="-14493" t="-45652" r="-26087" b="-8696"/>
                </a:stretch>
              </a:blipFill>
            </p:spPr>
            <p:txBody>
              <a:bodyPr/>
              <a:lstStyle/>
              <a:p>
                <a:r>
                  <a:rPr lang="en-SG">
                    <a:noFill/>
                  </a:rPr>
                  <a:t> </a:t>
                </a:r>
              </a:p>
            </p:txBody>
          </p:sp>
        </mc:Fallback>
      </mc:AlternateContent>
      <p:pic>
        <p:nvPicPr>
          <p:cNvPr id="5127" name="Picture 7" descr="enter image description here">
            <a:extLst>
              <a:ext uri="{FF2B5EF4-FFF2-40B4-BE49-F238E27FC236}">
                <a16:creationId xmlns:a16="http://schemas.microsoft.com/office/drawing/2014/main" id="{295E22BA-BAF4-41F6-8877-140089F80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779" y="4522992"/>
            <a:ext cx="752475" cy="14287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7F5A641-4D8E-4CF6-91C3-E27030D7E0C2}"/>
              </a:ext>
            </a:extLst>
          </p:cNvPr>
          <p:cNvSpPr txBox="1"/>
          <p:nvPr/>
        </p:nvSpPr>
        <p:spPr>
          <a:xfrm>
            <a:off x="5007428" y="4914202"/>
            <a:ext cx="2020906" cy="923330"/>
          </a:xfrm>
          <a:prstGeom prst="rect">
            <a:avLst/>
          </a:prstGeom>
          <a:noFill/>
        </p:spPr>
        <p:txBody>
          <a:bodyPr wrap="square" rtlCol="0">
            <a:spAutoFit/>
          </a:bodyPr>
          <a:lstStyle/>
          <a:p>
            <a:r>
              <a:rPr lang="en-SG" dirty="0"/>
              <a:t>Each 8-bit pixel takes the value of 0-255</a:t>
            </a:r>
          </a:p>
        </p:txBody>
      </p:sp>
      <p:cxnSp>
        <p:nvCxnSpPr>
          <p:cNvPr id="27" name="Straight Arrow Connector 26">
            <a:extLst>
              <a:ext uri="{FF2B5EF4-FFF2-40B4-BE49-F238E27FC236}">
                <a16:creationId xmlns:a16="http://schemas.microsoft.com/office/drawing/2014/main" id="{71EA679E-0859-49FC-83D7-BCBB63221C00}"/>
              </a:ext>
            </a:extLst>
          </p:cNvPr>
          <p:cNvCxnSpPr>
            <a:cxnSpLocks/>
            <a:stCxn id="25" idx="0"/>
          </p:cNvCxnSpPr>
          <p:nvPr/>
        </p:nvCxnSpPr>
        <p:spPr>
          <a:xfrm flipH="1" flipV="1">
            <a:off x="5930539" y="4175524"/>
            <a:ext cx="87342" cy="738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D415009C-9516-447C-A11F-1C93714F4DED}"/>
              </a:ext>
            </a:extLst>
          </p:cNvPr>
          <p:cNvSpPr/>
          <p:nvPr/>
        </p:nvSpPr>
        <p:spPr>
          <a:xfrm>
            <a:off x="8396817" y="3257006"/>
            <a:ext cx="1379377" cy="6966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Classifier</a:t>
            </a:r>
            <a:br>
              <a:rPr lang="en-SG" dirty="0"/>
            </a:br>
            <a:r>
              <a:rPr lang="en-SG" dirty="0"/>
              <a:t>algorithm</a:t>
            </a:r>
          </a:p>
        </p:txBody>
      </p:sp>
      <p:sp>
        <p:nvSpPr>
          <p:cNvPr id="32" name="Arrow: Right 31">
            <a:extLst>
              <a:ext uri="{FF2B5EF4-FFF2-40B4-BE49-F238E27FC236}">
                <a16:creationId xmlns:a16="http://schemas.microsoft.com/office/drawing/2014/main" id="{BE064CDC-D81E-4771-915D-4DCDB62F008C}"/>
              </a:ext>
            </a:extLst>
          </p:cNvPr>
          <p:cNvSpPr/>
          <p:nvPr/>
        </p:nvSpPr>
        <p:spPr>
          <a:xfrm>
            <a:off x="9987076" y="3032524"/>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pic>
        <p:nvPicPr>
          <p:cNvPr id="5129" name="Picture 9" descr="Image result for mnist">
            <a:extLst>
              <a:ext uri="{FF2B5EF4-FFF2-40B4-BE49-F238E27FC236}">
                <a16:creationId xmlns:a16="http://schemas.microsoft.com/office/drawing/2014/main" id="{67C6B9C6-2855-4CE7-9CE0-C8375636B5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9777" b="49630"/>
          <a:stretch/>
        </p:blipFill>
        <p:spPr bwMode="auto">
          <a:xfrm>
            <a:off x="423346" y="2803059"/>
            <a:ext cx="1575491" cy="29127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0520227-6ADF-4042-9C8D-6F5FAEE80441}"/>
              </a:ext>
            </a:extLst>
          </p:cNvPr>
          <p:cNvSpPr txBox="1"/>
          <p:nvPr/>
        </p:nvSpPr>
        <p:spPr>
          <a:xfrm>
            <a:off x="11200045" y="3142359"/>
            <a:ext cx="764709" cy="923330"/>
          </a:xfrm>
          <a:prstGeom prst="rect">
            <a:avLst/>
          </a:prstGeom>
          <a:noFill/>
        </p:spPr>
        <p:txBody>
          <a:bodyPr wrap="square" rtlCol="0">
            <a:spAutoFit/>
          </a:bodyPr>
          <a:lstStyle/>
          <a:p>
            <a:r>
              <a:rPr lang="en-SG" sz="5400" dirty="0"/>
              <a:t>0</a:t>
            </a:r>
          </a:p>
        </p:txBody>
      </p:sp>
    </p:spTree>
    <p:extLst>
      <p:ext uri="{BB962C8B-B14F-4D97-AF65-F5344CB8AC3E}">
        <p14:creationId xmlns:p14="http://schemas.microsoft.com/office/powerpoint/2010/main" val="409265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D431-0CEE-4061-8555-4C197B9D3732}"/>
              </a:ext>
            </a:extLst>
          </p:cNvPr>
          <p:cNvSpPr>
            <a:spLocks noGrp="1"/>
          </p:cNvSpPr>
          <p:nvPr>
            <p:ph type="title"/>
          </p:nvPr>
        </p:nvSpPr>
        <p:spPr>
          <a:xfrm>
            <a:off x="609600" y="149667"/>
            <a:ext cx="10972800" cy="1143000"/>
          </a:xfrm>
        </p:spPr>
        <p:txBody>
          <a:bodyPr/>
          <a:lstStyle/>
          <a:p>
            <a:r>
              <a:rPr lang="en-SG" dirty="0"/>
              <a:t>Neural networks</a:t>
            </a:r>
          </a:p>
        </p:txBody>
      </p:sp>
      <p:sp>
        <p:nvSpPr>
          <p:cNvPr id="3" name="Content Placeholder 2">
            <a:extLst>
              <a:ext uri="{FF2B5EF4-FFF2-40B4-BE49-F238E27FC236}">
                <a16:creationId xmlns:a16="http://schemas.microsoft.com/office/drawing/2014/main" id="{9450B5E6-EAC7-42E2-ACB5-38E43E75A95B}"/>
              </a:ext>
            </a:extLst>
          </p:cNvPr>
          <p:cNvSpPr>
            <a:spLocks noGrp="1"/>
          </p:cNvSpPr>
          <p:nvPr>
            <p:ph idx="1"/>
          </p:nvPr>
        </p:nvSpPr>
        <p:spPr/>
        <p:txBody>
          <a:bodyPr/>
          <a:lstStyle/>
          <a:p>
            <a:endParaRPr lang="en-SG" dirty="0"/>
          </a:p>
        </p:txBody>
      </p:sp>
      <p:sp>
        <p:nvSpPr>
          <p:cNvPr id="4" name="Rectangle 3">
            <a:extLst>
              <a:ext uri="{FF2B5EF4-FFF2-40B4-BE49-F238E27FC236}">
                <a16:creationId xmlns:a16="http://schemas.microsoft.com/office/drawing/2014/main" id="{5A086A1C-F21C-4CB5-9E23-BB3A0ACA4929}"/>
              </a:ext>
            </a:extLst>
          </p:cNvPr>
          <p:cNvSpPr/>
          <p:nvPr/>
        </p:nvSpPr>
        <p:spPr>
          <a:xfrm>
            <a:off x="1123405" y="1889195"/>
            <a:ext cx="9710058" cy="1916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Cell &lt;strong&gt;Neuron&lt;/strong&gt; Tattoos">
            <a:extLst>
              <a:ext uri="{FF2B5EF4-FFF2-40B4-BE49-F238E27FC236}">
                <a16:creationId xmlns:a16="http://schemas.microsoft.com/office/drawing/2014/main" id="{FBA417A1-ACDF-4F61-9982-FB0D938902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8639" y="2007275"/>
            <a:ext cx="2509388" cy="1495176"/>
          </a:xfrm>
          <a:prstGeom prst="rect">
            <a:avLst/>
          </a:prstGeom>
        </p:spPr>
      </p:pic>
      <p:pic>
        <p:nvPicPr>
          <p:cNvPr id="6" name="Picture 5" descr="File:Rosenblattperceptron.png - Wikimedia Commons">
            <a:extLst>
              <a:ext uri="{FF2B5EF4-FFF2-40B4-BE49-F238E27FC236}">
                <a16:creationId xmlns:a16="http://schemas.microsoft.com/office/drawing/2014/main" id="{3EF59492-424C-4C61-B269-DEEED4CAD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7197" y="2017666"/>
            <a:ext cx="3177605" cy="1509362"/>
          </a:xfrm>
          <a:prstGeom prst="rect">
            <a:avLst/>
          </a:prstGeom>
        </p:spPr>
      </p:pic>
      <p:sp>
        <p:nvSpPr>
          <p:cNvPr id="9" name="TextBox 8">
            <a:extLst>
              <a:ext uri="{FF2B5EF4-FFF2-40B4-BE49-F238E27FC236}">
                <a16:creationId xmlns:a16="http://schemas.microsoft.com/office/drawing/2014/main" id="{3043C689-1424-4F23-9C83-511DDDA4189F}"/>
              </a:ext>
            </a:extLst>
          </p:cNvPr>
          <p:cNvSpPr txBox="1"/>
          <p:nvPr/>
        </p:nvSpPr>
        <p:spPr>
          <a:xfrm>
            <a:off x="6653349" y="3642590"/>
            <a:ext cx="1193074" cy="369332"/>
          </a:xfrm>
          <a:prstGeom prst="rect">
            <a:avLst/>
          </a:prstGeom>
          <a:solidFill>
            <a:schemeClr val="bg1"/>
          </a:solidFill>
          <a:ln w="19050">
            <a:solidFill>
              <a:schemeClr val="tx2"/>
            </a:solidFill>
          </a:ln>
        </p:spPr>
        <p:txBody>
          <a:bodyPr wrap="square" rtlCol="0">
            <a:spAutoFit/>
          </a:bodyPr>
          <a:lstStyle/>
          <a:p>
            <a:r>
              <a:rPr lang="en-SG" dirty="0"/>
              <a:t>x 100 ...</a:t>
            </a:r>
          </a:p>
        </p:txBody>
      </p:sp>
      <p:pic>
        <p:nvPicPr>
          <p:cNvPr id="10" name="Picture 9" descr="&lt;strong&gt;Neural&lt;/strong&gt; &lt;strong&gt;networks&lt;/strong&gt; and &lt;strong&gt;deep&lt;/strong&gt; learning">
            <a:extLst>
              <a:ext uri="{FF2B5EF4-FFF2-40B4-BE49-F238E27FC236}">
                <a16:creationId xmlns:a16="http://schemas.microsoft.com/office/drawing/2014/main" id="{F6A13B6F-E3A4-497B-8E0C-BB94363F45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878" y="4558398"/>
            <a:ext cx="3470775" cy="1729189"/>
          </a:xfrm>
          <a:prstGeom prst="rect">
            <a:avLst/>
          </a:prstGeom>
        </p:spPr>
      </p:pic>
      <p:sp>
        <p:nvSpPr>
          <p:cNvPr id="11" name="Arrow: Chevron 10">
            <a:extLst>
              <a:ext uri="{FF2B5EF4-FFF2-40B4-BE49-F238E27FC236}">
                <a16:creationId xmlns:a16="http://schemas.microsoft.com/office/drawing/2014/main" id="{DFFD7D7B-A4FA-4C4F-98A8-F262F621EB8E}"/>
              </a:ext>
            </a:extLst>
          </p:cNvPr>
          <p:cNvSpPr/>
          <p:nvPr/>
        </p:nvSpPr>
        <p:spPr>
          <a:xfrm rot="5400000">
            <a:off x="5891347" y="3830679"/>
            <a:ext cx="409303" cy="807867"/>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solidFill>
                <a:schemeClr val="tx1"/>
              </a:solidFill>
            </a:endParaRPr>
          </a:p>
        </p:txBody>
      </p:sp>
      <p:sp>
        <p:nvSpPr>
          <p:cNvPr id="12" name="TextBox 11">
            <a:extLst>
              <a:ext uri="{FF2B5EF4-FFF2-40B4-BE49-F238E27FC236}">
                <a16:creationId xmlns:a16="http://schemas.microsoft.com/office/drawing/2014/main" id="{DC1570E9-9328-4773-8BEA-8E1C58DF2B02}"/>
              </a:ext>
            </a:extLst>
          </p:cNvPr>
          <p:cNvSpPr txBox="1"/>
          <p:nvPr/>
        </p:nvSpPr>
        <p:spPr>
          <a:xfrm>
            <a:off x="7846423" y="2308811"/>
            <a:ext cx="2806972" cy="1077218"/>
          </a:xfrm>
          <a:prstGeom prst="rect">
            <a:avLst/>
          </a:prstGeom>
          <a:noFill/>
        </p:spPr>
        <p:txBody>
          <a:bodyPr wrap="square" rtlCol="0">
            <a:spAutoFit/>
          </a:bodyPr>
          <a:lstStyle/>
          <a:p>
            <a:pPr algn="ctr"/>
            <a:r>
              <a:rPr lang="en-SG" sz="3200" dirty="0"/>
              <a:t>ARTIFICIAL </a:t>
            </a:r>
          </a:p>
          <a:p>
            <a:pPr algn="ctr"/>
            <a:r>
              <a:rPr lang="en-SG" sz="3200" dirty="0"/>
              <a:t>NEURON</a:t>
            </a:r>
          </a:p>
        </p:txBody>
      </p:sp>
      <p:sp>
        <p:nvSpPr>
          <p:cNvPr id="13" name="TextBox 12">
            <a:extLst>
              <a:ext uri="{FF2B5EF4-FFF2-40B4-BE49-F238E27FC236}">
                <a16:creationId xmlns:a16="http://schemas.microsoft.com/office/drawing/2014/main" id="{7E70FF46-45AA-49F0-9280-A4A12FB223D1}"/>
              </a:ext>
            </a:extLst>
          </p:cNvPr>
          <p:cNvSpPr txBox="1"/>
          <p:nvPr/>
        </p:nvSpPr>
        <p:spPr>
          <a:xfrm>
            <a:off x="7910653" y="4807234"/>
            <a:ext cx="2806972" cy="1077218"/>
          </a:xfrm>
          <a:prstGeom prst="rect">
            <a:avLst/>
          </a:prstGeom>
          <a:noFill/>
        </p:spPr>
        <p:txBody>
          <a:bodyPr wrap="square" rtlCol="0">
            <a:spAutoFit/>
          </a:bodyPr>
          <a:lstStyle/>
          <a:p>
            <a:pPr algn="ctr"/>
            <a:r>
              <a:rPr lang="en-SG" sz="3200" dirty="0"/>
              <a:t>DEEP NEURAL</a:t>
            </a:r>
            <a:br>
              <a:rPr lang="en-SG" sz="3200" dirty="0"/>
            </a:br>
            <a:r>
              <a:rPr lang="en-SG" sz="3200" dirty="0"/>
              <a:t>NETWORK</a:t>
            </a:r>
          </a:p>
        </p:txBody>
      </p:sp>
      <p:pic>
        <p:nvPicPr>
          <p:cNvPr id="14" name="Picture 13">
            <a:extLst>
              <a:ext uri="{FF2B5EF4-FFF2-40B4-BE49-F238E27FC236}">
                <a16:creationId xmlns:a16="http://schemas.microsoft.com/office/drawing/2014/main" id="{4794B67B-5C46-4893-B503-C5759F0D2991}"/>
              </a:ext>
            </a:extLst>
          </p:cNvPr>
          <p:cNvPicPr>
            <a:picLocks noChangeAspect="1"/>
          </p:cNvPicPr>
          <p:nvPr/>
        </p:nvPicPr>
        <p:blipFill>
          <a:blip r:embed="rId5"/>
          <a:stretch>
            <a:fillRect/>
          </a:stretch>
        </p:blipFill>
        <p:spPr>
          <a:xfrm flipH="1">
            <a:off x="1559354" y="4612523"/>
            <a:ext cx="1930771" cy="1529171"/>
          </a:xfrm>
          <a:prstGeom prst="rect">
            <a:avLst/>
          </a:prstGeom>
        </p:spPr>
      </p:pic>
      <p:sp>
        <p:nvSpPr>
          <p:cNvPr id="15" name="TextBox 14">
            <a:extLst>
              <a:ext uri="{FF2B5EF4-FFF2-40B4-BE49-F238E27FC236}">
                <a16:creationId xmlns:a16="http://schemas.microsoft.com/office/drawing/2014/main" id="{20C5CE14-A549-4290-A9AF-21779803DF7E}"/>
              </a:ext>
            </a:extLst>
          </p:cNvPr>
          <p:cNvSpPr txBox="1"/>
          <p:nvPr/>
        </p:nvSpPr>
        <p:spPr>
          <a:xfrm>
            <a:off x="3066827" y="4775402"/>
            <a:ext cx="711200" cy="1107996"/>
          </a:xfrm>
          <a:prstGeom prst="rect">
            <a:avLst/>
          </a:prstGeom>
          <a:noFill/>
        </p:spPr>
        <p:txBody>
          <a:bodyPr wrap="square" rtlCol="0">
            <a:spAutoFit/>
          </a:bodyPr>
          <a:lstStyle/>
          <a:p>
            <a:r>
              <a:rPr lang="en-US" sz="6600" b="1" dirty="0">
                <a:solidFill>
                  <a:srgbClr val="FF0000"/>
                </a:solidFill>
              </a:rPr>
              <a:t>?</a:t>
            </a:r>
          </a:p>
        </p:txBody>
      </p:sp>
      <p:pic>
        <p:nvPicPr>
          <p:cNvPr id="16" name="Picture 15">
            <a:extLst>
              <a:ext uri="{FF2B5EF4-FFF2-40B4-BE49-F238E27FC236}">
                <a16:creationId xmlns:a16="http://schemas.microsoft.com/office/drawing/2014/main" id="{D4DA9B63-D66E-473E-9BA4-557BE705287C}"/>
              </a:ext>
            </a:extLst>
          </p:cNvPr>
          <p:cNvPicPr>
            <a:picLocks noChangeAspect="1"/>
          </p:cNvPicPr>
          <p:nvPr/>
        </p:nvPicPr>
        <p:blipFill rotWithShape="1">
          <a:blip r:embed="rId6"/>
          <a:srcRect l="14328" r="14467"/>
          <a:stretch/>
        </p:blipFill>
        <p:spPr>
          <a:xfrm>
            <a:off x="1474375" y="4081967"/>
            <a:ext cx="2133600" cy="2247301"/>
          </a:xfrm>
          <a:prstGeom prst="rect">
            <a:avLst/>
          </a:prstGeom>
        </p:spPr>
      </p:pic>
    </p:spTree>
    <p:extLst>
      <p:ext uri="{BB962C8B-B14F-4D97-AF65-F5344CB8AC3E}">
        <p14:creationId xmlns:p14="http://schemas.microsoft.com/office/powerpoint/2010/main" val="7565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Algorithms</a:t>
            </a:r>
          </a:p>
        </p:txBody>
      </p:sp>
      <p:sp>
        <p:nvSpPr>
          <p:cNvPr id="24" name="Content Placeholder 23">
            <a:extLst>
              <a:ext uri="{FF2B5EF4-FFF2-40B4-BE49-F238E27FC236}">
                <a16:creationId xmlns:a16="http://schemas.microsoft.com/office/drawing/2014/main" id="{D6CEB7E9-B1E8-488D-8543-57835E5EFF99}"/>
              </a:ext>
            </a:extLst>
          </p:cNvPr>
          <p:cNvSpPr>
            <a:spLocks noGrp="1"/>
          </p:cNvSpPr>
          <p:nvPr>
            <p:ph idx="1"/>
          </p:nvPr>
        </p:nvSpPr>
        <p:spPr/>
        <p:txBody>
          <a:bodyPr/>
          <a:lstStyle/>
          <a:p>
            <a:endParaRPr lang="en-SG" dirty="0"/>
          </a:p>
        </p:txBody>
      </p:sp>
      <p:pic>
        <p:nvPicPr>
          <p:cNvPr id="9" name="Picture 8" descr="&lt;strong&gt;Neural&lt;/strong&gt; &lt;strong&gt;networks&lt;/strong&gt; and &lt;strong&gt;deep&lt;/strong&gt; learn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87" y="3293736"/>
            <a:ext cx="2478497" cy="123482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1183" y="4315033"/>
            <a:ext cx="3761996" cy="2116124"/>
          </a:xfrm>
          <a:prstGeom prst="rect">
            <a:avLst/>
          </a:prstGeom>
        </p:spPr>
      </p:pic>
      <p:pic>
        <p:nvPicPr>
          <p:cNvPr id="23" name="Picture 22">
            <a:extLst>
              <a:ext uri="{FF2B5EF4-FFF2-40B4-BE49-F238E27FC236}">
                <a16:creationId xmlns:a16="http://schemas.microsoft.com/office/drawing/2014/main" id="{CEAD8ECE-9A53-4725-A945-C3A70816601E}"/>
              </a:ext>
            </a:extLst>
          </p:cNvPr>
          <p:cNvPicPr>
            <a:picLocks noChangeAspect="1"/>
          </p:cNvPicPr>
          <p:nvPr/>
        </p:nvPicPr>
        <p:blipFill rotWithShape="1">
          <a:blip r:embed="rId5"/>
          <a:srcRect l="4260" t="-1689" r="7202" b="8960"/>
          <a:stretch/>
        </p:blipFill>
        <p:spPr>
          <a:xfrm>
            <a:off x="0" y="961100"/>
            <a:ext cx="4918125" cy="2080088"/>
          </a:xfrm>
          <a:prstGeom prst="rect">
            <a:avLst/>
          </a:prstGeom>
        </p:spPr>
      </p:pic>
      <p:grpSp>
        <p:nvGrpSpPr>
          <p:cNvPr id="3" name="Group 2">
            <a:extLst>
              <a:ext uri="{FF2B5EF4-FFF2-40B4-BE49-F238E27FC236}">
                <a16:creationId xmlns:a16="http://schemas.microsoft.com/office/drawing/2014/main" id="{FEC7E59D-C73F-49DD-A3E3-405B9BD146F2}"/>
              </a:ext>
            </a:extLst>
          </p:cNvPr>
          <p:cNvGrpSpPr/>
          <p:nvPr/>
        </p:nvGrpSpPr>
        <p:grpSpPr>
          <a:xfrm>
            <a:off x="3550407" y="2151016"/>
            <a:ext cx="7150182" cy="3565493"/>
            <a:chOff x="4390217" y="1646252"/>
            <a:chExt cx="7150182" cy="3565493"/>
          </a:xfrm>
        </p:grpSpPr>
        <p:sp>
          <p:nvSpPr>
            <p:cNvPr id="6" name="Freeform: Shape 5">
              <a:extLst>
                <a:ext uri="{FF2B5EF4-FFF2-40B4-BE49-F238E27FC236}">
                  <a16:creationId xmlns:a16="http://schemas.microsoft.com/office/drawing/2014/main" id="{8740AFD2-6BFA-41E8-A03C-F71BE7E2BF8F}"/>
                </a:ext>
              </a:extLst>
            </p:cNvPr>
            <p:cNvSpPr/>
            <p:nvPr/>
          </p:nvSpPr>
          <p:spPr>
            <a:xfrm>
              <a:off x="4390217" y="4203988"/>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8064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Specify desirable goal</a:t>
              </a:r>
            </a:p>
          </p:txBody>
        </p:sp>
        <p:sp>
          <p:nvSpPr>
            <p:cNvPr id="7" name="Freeform: Shape 6">
              <a:extLst>
                <a:ext uri="{FF2B5EF4-FFF2-40B4-BE49-F238E27FC236}">
                  <a16:creationId xmlns:a16="http://schemas.microsoft.com/office/drawing/2014/main" id="{926C9436-5643-4C57-87DE-D37601212711}"/>
                </a:ext>
              </a:extLst>
            </p:cNvPr>
            <p:cNvSpPr/>
            <p:nvPr/>
          </p:nvSpPr>
          <p:spPr>
            <a:xfrm rot="19638835">
              <a:off x="6201896" y="3986493"/>
              <a:ext cx="634617"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8" name="Freeform: Shape 7">
              <a:extLst>
                <a:ext uri="{FF2B5EF4-FFF2-40B4-BE49-F238E27FC236}">
                  <a16:creationId xmlns:a16="http://schemas.microsoft.com/office/drawing/2014/main" id="{371E5BF1-D666-4F2A-81E4-0AF14714E714}"/>
                </a:ext>
              </a:extLst>
            </p:cNvPr>
            <p:cNvSpPr/>
            <p:nvPr/>
          </p:nvSpPr>
          <p:spPr>
            <a:xfrm>
              <a:off x="4392618" y="2925120"/>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8064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Write rough skeleton of the code</a:t>
              </a:r>
            </a:p>
          </p:txBody>
        </p:sp>
        <p:sp>
          <p:nvSpPr>
            <p:cNvPr id="11" name="Freeform: Shape 10">
              <a:extLst>
                <a:ext uri="{FF2B5EF4-FFF2-40B4-BE49-F238E27FC236}">
                  <a16:creationId xmlns:a16="http://schemas.microsoft.com/office/drawing/2014/main" id="{4652EDD1-978E-42CB-BAC3-7A57CF569184}"/>
                </a:ext>
              </a:extLst>
            </p:cNvPr>
            <p:cNvSpPr/>
            <p:nvPr/>
          </p:nvSpPr>
          <p:spPr>
            <a:xfrm>
              <a:off x="4392618" y="1646252"/>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8064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Prepare lots of labelled data</a:t>
              </a:r>
            </a:p>
          </p:txBody>
        </p:sp>
        <p:sp>
          <p:nvSpPr>
            <p:cNvPr id="14" name="Freeform: Shape 13">
              <a:extLst>
                <a:ext uri="{FF2B5EF4-FFF2-40B4-BE49-F238E27FC236}">
                  <a16:creationId xmlns:a16="http://schemas.microsoft.com/office/drawing/2014/main" id="{D8004C01-1401-4F49-987B-9760B077DAC4}"/>
                </a:ext>
              </a:extLst>
            </p:cNvPr>
            <p:cNvSpPr/>
            <p:nvPr/>
          </p:nvSpPr>
          <p:spPr>
            <a:xfrm>
              <a:off x="6158660" y="3216730"/>
              <a:ext cx="679978"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16" name="Freeform: Shape 15">
              <a:extLst>
                <a:ext uri="{FF2B5EF4-FFF2-40B4-BE49-F238E27FC236}">
                  <a16:creationId xmlns:a16="http://schemas.microsoft.com/office/drawing/2014/main" id="{93DE80BA-1E89-4760-A902-A6FC36C67CA4}"/>
                </a:ext>
              </a:extLst>
            </p:cNvPr>
            <p:cNvSpPr/>
            <p:nvPr/>
          </p:nvSpPr>
          <p:spPr>
            <a:xfrm>
              <a:off x="7111990" y="2921120"/>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ln>
              <a:solidFill>
                <a:srgbClr val="537A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Computer searches for a program/function</a:t>
              </a:r>
            </a:p>
          </p:txBody>
        </p:sp>
        <p:sp>
          <p:nvSpPr>
            <p:cNvPr id="18" name="Freeform: Shape 17">
              <a:extLst>
                <a:ext uri="{FF2B5EF4-FFF2-40B4-BE49-F238E27FC236}">
                  <a16:creationId xmlns:a16="http://schemas.microsoft.com/office/drawing/2014/main" id="{79470D06-0326-4581-8661-81078D40440E}"/>
                </a:ext>
              </a:extLst>
            </p:cNvPr>
            <p:cNvSpPr/>
            <p:nvPr/>
          </p:nvSpPr>
          <p:spPr>
            <a:xfrm>
              <a:off x="9078124" y="3216730"/>
              <a:ext cx="646123"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21" name="Freeform: Shape 20">
              <a:extLst>
                <a:ext uri="{FF2B5EF4-FFF2-40B4-BE49-F238E27FC236}">
                  <a16:creationId xmlns:a16="http://schemas.microsoft.com/office/drawing/2014/main" id="{F8444202-342B-4F36-9913-B6E94DD850EA}"/>
                </a:ext>
              </a:extLst>
            </p:cNvPr>
            <p:cNvSpPr/>
            <p:nvPr/>
          </p:nvSpPr>
          <p:spPr>
            <a:xfrm>
              <a:off x="9860803" y="2921120"/>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4BACC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Measure performance</a:t>
              </a:r>
            </a:p>
          </p:txBody>
        </p:sp>
      </p:grpSp>
      <p:sp>
        <p:nvSpPr>
          <p:cNvPr id="26" name="Freeform: Shape 25">
            <a:extLst>
              <a:ext uri="{FF2B5EF4-FFF2-40B4-BE49-F238E27FC236}">
                <a16:creationId xmlns:a16="http://schemas.microsoft.com/office/drawing/2014/main" id="{085D6A93-EC40-466F-A378-620A0DCAE8AF}"/>
              </a:ext>
            </a:extLst>
          </p:cNvPr>
          <p:cNvSpPr/>
          <p:nvPr/>
        </p:nvSpPr>
        <p:spPr>
          <a:xfrm rot="1961165" flipV="1">
            <a:off x="5341531" y="2951732"/>
            <a:ext cx="634617"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pic>
        <p:nvPicPr>
          <p:cNvPr id="2050" name="Picture 2" descr="Image result for cats dogs dataset">
            <a:extLst>
              <a:ext uri="{FF2B5EF4-FFF2-40B4-BE49-F238E27FC236}">
                <a16:creationId xmlns:a16="http://schemas.microsoft.com/office/drawing/2014/main" id="{91E624C4-D844-4026-8EFE-4EEEC0EBE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209" y="4797895"/>
            <a:ext cx="2531575" cy="156395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948001" y="4836357"/>
            <a:ext cx="511061" cy="1107996"/>
          </a:xfrm>
          <a:prstGeom prst="rect">
            <a:avLst/>
          </a:prstGeom>
          <a:noFill/>
        </p:spPr>
        <p:txBody>
          <a:bodyPr wrap="square" rtlCol="0">
            <a:spAutoFit/>
          </a:bodyPr>
          <a:lstStyle/>
          <a:p>
            <a:r>
              <a:rPr lang="en-US" sz="6600" b="1" dirty="0">
                <a:solidFill>
                  <a:srgbClr val="FF0000"/>
                </a:solidFill>
              </a:rPr>
              <a:t>?</a:t>
            </a:r>
          </a:p>
        </p:txBody>
      </p:sp>
      <p:pic>
        <p:nvPicPr>
          <p:cNvPr id="27" name="Picture 26">
            <a:extLst>
              <a:ext uri="{FF2B5EF4-FFF2-40B4-BE49-F238E27FC236}">
                <a16:creationId xmlns:a16="http://schemas.microsoft.com/office/drawing/2014/main" id="{96FE7420-223D-46F1-8253-F25B7A06B17A}"/>
              </a:ext>
            </a:extLst>
          </p:cNvPr>
          <p:cNvPicPr>
            <a:picLocks noChangeAspect="1"/>
          </p:cNvPicPr>
          <p:nvPr/>
        </p:nvPicPr>
        <p:blipFill>
          <a:blip r:embed="rId7"/>
          <a:stretch>
            <a:fillRect/>
          </a:stretch>
        </p:blipFill>
        <p:spPr>
          <a:xfrm>
            <a:off x="6321272" y="1214086"/>
            <a:ext cx="1479728" cy="1479728"/>
          </a:xfrm>
          <a:prstGeom prst="rect">
            <a:avLst/>
          </a:prstGeom>
        </p:spPr>
      </p:pic>
      <p:pic>
        <p:nvPicPr>
          <p:cNvPr id="29" name="Picture 28">
            <a:extLst>
              <a:ext uri="{FF2B5EF4-FFF2-40B4-BE49-F238E27FC236}">
                <a16:creationId xmlns:a16="http://schemas.microsoft.com/office/drawing/2014/main" id="{EBCADE5E-54B7-4432-80FE-B3990B11D4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57234" y="1989318"/>
            <a:ext cx="682508" cy="682508"/>
          </a:xfrm>
          <a:prstGeom prst="rect">
            <a:avLst/>
          </a:prstGeom>
        </p:spPr>
      </p:pic>
      <p:sp>
        <p:nvSpPr>
          <p:cNvPr id="28" name="TextBox 27">
            <a:extLst>
              <a:ext uri="{FF2B5EF4-FFF2-40B4-BE49-F238E27FC236}">
                <a16:creationId xmlns:a16="http://schemas.microsoft.com/office/drawing/2014/main" id="{18889F15-8CDA-4C90-9B62-DCB58005F50B}"/>
              </a:ext>
            </a:extLst>
          </p:cNvPr>
          <p:cNvSpPr txBox="1"/>
          <p:nvPr/>
        </p:nvSpPr>
        <p:spPr>
          <a:xfrm>
            <a:off x="7878428" y="1662289"/>
            <a:ext cx="605080" cy="369332"/>
          </a:xfrm>
          <a:prstGeom prst="rect">
            <a:avLst/>
          </a:prstGeom>
          <a:noFill/>
        </p:spPr>
        <p:txBody>
          <a:bodyPr wrap="square" rtlCol="0">
            <a:spAutoFit/>
          </a:bodyPr>
          <a:lstStyle/>
          <a:p>
            <a:r>
              <a:rPr lang="en-SG" dirty="0"/>
              <a:t>CAT</a:t>
            </a:r>
          </a:p>
        </p:txBody>
      </p:sp>
      <p:sp>
        <p:nvSpPr>
          <p:cNvPr id="33" name="TextBox 32">
            <a:extLst>
              <a:ext uri="{FF2B5EF4-FFF2-40B4-BE49-F238E27FC236}">
                <a16:creationId xmlns:a16="http://schemas.microsoft.com/office/drawing/2014/main" id="{1FB1EE7A-4B07-4A2D-B243-D3B56A235DD0}"/>
              </a:ext>
            </a:extLst>
          </p:cNvPr>
          <p:cNvSpPr txBox="1"/>
          <p:nvPr/>
        </p:nvSpPr>
        <p:spPr>
          <a:xfrm>
            <a:off x="10061281" y="1662289"/>
            <a:ext cx="684769" cy="369332"/>
          </a:xfrm>
          <a:prstGeom prst="rect">
            <a:avLst/>
          </a:prstGeom>
          <a:noFill/>
        </p:spPr>
        <p:txBody>
          <a:bodyPr wrap="square" rtlCol="0">
            <a:spAutoFit/>
          </a:bodyPr>
          <a:lstStyle/>
          <a:p>
            <a:r>
              <a:rPr lang="en-SG" dirty="0"/>
              <a:t>CAT</a:t>
            </a:r>
          </a:p>
        </p:txBody>
      </p:sp>
      <p:pic>
        <p:nvPicPr>
          <p:cNvPr id="30" name="Picture 29">
            <a:extLst>
              <a:ext uri="{FF2B5EF4-FFF2-40B4-BE49-F238E27FC236}">
                <a16:creationId xmlns:a16="http://schemas.microsoft.com/office/drawing/2014/main" id="{A4E1FA46-C43B-4B2B-BD8F-B3F6DA99229B}"/>
              </a:ext>
            </a:extLst>
          </p:cNvPr>
          <p:cNvPicPr>
            <a:picLocks noChangeAspect="1"/>
          </p:cNvPicPr>
          <p:nvPr/>
        </p:nvPicPr>
        <p:blipFill>
          <a:blip r:embed="rId9"/>
          <a:stretch>
            <a:fillRect/>
          </a:stretch>
        </p:blipFill>
        <p:spPr>
          <a:xfrm>
            <a:off x="8973668" y="1214086"/>
            <a:ext cx="1029413" cy="1374319"/>
          </a:xfrm>
          <a:prstGeom prst="rect">
            <a:avLst/>
          </a:prstGeom>
        </p:spPr>
      </p:pic>
      <p:sp>
        <p:nvSpPr>
          <p:cNvPr id="2048" name="Multiplication Sign 2047">
            <a:extLst>
              <a:ext uri="{FF2B5EF4-FFF2-40B4-BE49-F238E27FC236}">
                <a16:creationId xmlns:a16="http://schemas.microsoft.com/office/drawing/2014/main" id="{703FE417-81D1-48D3-8433-84ACB2A37585}"/>
              </a:ext>
            </a:extLst>
          </p:cNvPr>
          <p:cNvSpPr/>
          <p:nvPr/>
        </p:nvSpPr>
        <p:spPr>
          <a:xfrm>
            <a:off x="10061281" y="2021725"/>
            <a:ext cx="747963" cy="80763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nvGrpSpPr>
          <p:cNvPr id="2051" name="Group 2050">
            <a:extLst>
              <a:ext uri="{FF2B5EF4-FFF2-40B4-BE49-F238E27FC236}">
                <a16:creationId xmlns:a16="http://schemas.microsoft.com/office/drawing/2014/main" id="{CF35896D-A6C3-46CA-8391-D4E87DC6DC8A}"/>
              </a:ext>
            </a:extLst>
          </p:cNvPr>
          <p:cNvGrpSpPr/>
          <p:nvPr/>
        </p:nvGrpSpPr>
        <p:grpSpPr>
          <a:xfrm>
            <a:off x="3406140" y="1965960"/>
            <a:ext cx="6487510" cy="3930940"/>
            <a:chOff x="3406140" y="1965960"/>
            <a:chExt cx="6487510" cy="3930940"/>
          </a:xfrm>
        </p:grpSpPr>
        <p:sp>
          <p:nvSpPr>
            <p:cNvPr id="39" name="Rectangle 38">
              <a:extLst>
                <a:ext uri="{FF2B5EF4-FFF2-40B4-BE49-F238E27FC236}">
                  <a16:creationId xmlns:a16="http://schemas.microsoft.com/office/drawing/2014/main" id="{573B97C7-294F-46BB-BBB9-5A6A44B5A596}"/>
                </a:ext>
              </a:extLst>
            </p:cNvPr>
            <p:cNvSpPr/>
            <p:nvPr/>
          </p:nvSpPr>
          <p:spPr>
            <a:xfrm>
              <a:off x="9805987" y="3067883"/>
              <a:ext cx="87663" cy="3718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049" name="Rectangle 2048">
              <a:extLst>
                <a:ext uri="{FF2B5EF4-FFF2-40B4-BE49-F238E27FC236}">
                  <a16:creationId xmlns:a16="http://schemas.microsoft.com/office/drawing/2014/main" id="{26C0A9AE-317B-40FF-9492-E244F652A064}"/>
                </a:ext>
              </a:extLst>
            </p:cNvPr>
            <p:cNvSpPr/>
            <p:nvPr/>
          </p:nvSpPr>
          <p:spPr>
            <a:xfrm>
              <a:off x="3406140" y="1965960"/>
              <a:ext cx="2038633" cy="3930940"/>
            </a:xfrm>
            <a:prstGeom prst="rect">
              <a:avLst/>
            </a:prstGeom>
            <a:noFill/>
            <a:ln w="28575">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7" name="Arrow: Right 36">
              <a:extLst>
                <a:ext uri="{FF2B5EF4-FFF2-40B4-BE49-F238E27FC236}">
                  <a16:creationId xmlns:a16="http://schemas.microsoft.com/office/drawing/2014/main" id="{E89B9CE3-5090-41C3-93F1-87599DA8D60D}"/>
                </a:ext>
              </a:extLst>
            </p:cNvPr>
            <p:cNvSpPr/>
            <p:nvPr/>
          </p:nvSpPr>
          <p:spPr>
            <a:xfrm rot="10800000">
              <a:off x="5444771" y="2915518"/>
              <a:ext cx="4448879" cy="21019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79316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100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1000"/>
                                  </p:stCondLst>
                                  <p:childTnLst>
                                    <p:set>
                                      <p:cBhvr>
                                        <p:cTn id="23" dur="1" fill="hold">
                                          <p:stCondLst>
                                            <p:cond delay="0"/>
                                          </p:stCondLst>
                                        </p:cTn>
                                        <p:tgtEl>
                                          <p:spTgt spid="33"/>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1000"/>
                                  </p:stCondLst>
                                  <p:childTnLst>
                                    <p:set>
                                      <p:cBhvr>
                                        <p:cTn id="26" dur="1" fill="hold">
                                          <p:stCondLst>
                                            <p:cond delay="0"/>
                                          </p:stCondLst>
                                        </p:cTn>
                                        <p:tgtEl>
                                          <p:spTgt spid="20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1"/>
                                        </p:tgtEl>
                                        <p:attrNameLst>
                                          <p:attrName>style.visibility</p:attrName>
                                        </p:attrNameLst>
                                      </p:cBhvr>
                                      <p:to>
                                        <p:strVal val="visible"/>
                                      </p:to>
                                    </p:set>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P spid="20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1633B2-6772-4B35-9044-7ECAB7D45439}"/>
              </a:ext>
            </a:extLst>
          </p:cNvPr>
          <p:cNvSpPr>
            <a:spLocks noGrp="1"/>
          </p:cNvSpPr>
          <p:nvPr>
            <p:ph type="title"/>
          </p:nvPr>
        </p:nvSpPr>
        <p:spPr/>
        <p:txBody>
          <a:bodyPr/>
          <a:lstStyle/>
          <a:p>
            <a:r>
              <a:rPr lang="en-SG" dirty="0"/>
              <a:t>Under the hood...</a:t>
            </a:r>
          </a:p>
        </p:txBody>
      </p:sp>
      <p:sp>
        <p:nvSpPr>
          <p:cNvPr id="8" name="Content Placeholder 7">
            <a:extLst>
              <a:ext uri="{FF2B5EF4-FFF2-40B4-BE49-F238E27FC236}">
                <a16:creationId xmlns:a16="http://schemas.microsoft.com/office/drawing/2014/main" id="{7D3B08C8-4806-4270-9F3E-8194B4672A0F}"/>
              </a:ext>
            </a:extLst>
          </p:cNvPr>
          <p:cNvSpPr>
            <a:spLocks noGrp="1"/>
          </p:cNvSpPr>
          <p:nvPr>
            <p:ph idx="1"/>
          </p:nvPr>
        </p:nvSpPr>
        <p:spPr>
          <a:xfrm>
            <a:off x="180686" y="6266376"/>
            <a:ext cx="2013874" cy="268192"/>
          </a:xfrm>
        </p:spPr>
        <p:txBody>
          <a:bodyPr>
            <a:normAutofit fontScale="85000" lnSpcReduction="10000"/>
          </a:bodyPr>
          <a:lstStyle/>
          <a:p>
            <a:pPr marL="0" indent="0">
              <a:buNone/>
            </a:pPr>
            <a:r>
              <a:rPr lang="en-SG" sz="1200" i="1" dirty="0">
                <a:solidFill>
                  <a:schemeClr val="bg1">
                    <a:lumMod val="65000"/>
                  </a:schemeClr>
                </a:solidFill>
              </a:rPr>
              <a:t>Images retrieved from [1] and [2]</a:t>
            </a:r>
          </a:p>
        </p:txBody>
      </p:sp>
      <p:pic>
        <p:nvPicPr>
          <p:cNvPr id="4" name="Picture 3"/>
          <p:cNvPicPr>
            <a:picLocks noChangeAspect="1"/>
          </p:cNvPicPr>
          <p:nvPr/>
        </p:nvPicPr>
        <p:blipFill>
          <a:blip r:embed="rId3"/>
          <a:stretch>
            <a:fillRect/>
          </a:stretch>
        </p:blipFill>
        <p:spPr>
          <a:xfrm>
            <a:off x="180686" y="2256754"/>
            <a:ext cx="5159948" cy="3979227"/>
          </a:xfrm>
          <a:prstGeom prst="rect">
            <a:avLst/>
          </a:prstGeom>
        </p:spPr>
      </p:pic>
      <p:pic>
        <p:nvPicPr>
          <p:cNvPr id="5" name="Picture 4"/>
          <p:cNvPicPr>
            <a:picLocks noChangeAspect="1"/>
          </p:cNvPicPr>
          <p:nvPr/>
        </p:nvPicPr>
        <p:blipFill>
          <a:blip r:embed="rId4"/>
          <a:stretch>
            <a:fillRect/>
          </a:stretch>
        </p:blipFill>
        <p:spPr>
          <a:xfrm>
            <a:off x="5340634" y="2359858"/>
            <a:ext cx="6851366" cy="4205105"/>
          </a:xfrm>
          <a:prstGeom prst="rect">
            <a:avLst/>
          </a:prstGeom>
        </p:spPr>
      </p:pic>
      <p:pic>
        <p:nvPicPr>
          <p:cNvPr id="6" name="Picture 5"/>
          <p:cNvPicPr>
            <a:picLocks noChangeAspect="1"/>
          </p:cNvPicPr>
          <p:nvPr/>
        </p:nvPicPr>
        <p:blipFill rotWithShape="1">
          <a:blip r:embed="rId5"/>
          <a:srcRect t="4242" b="2677"/>
          <a:stretch/>
        </p:blipFill>
        <p:spPr>
          <a:xfrm>
            <a:off x="5954434" y="0"/>
            <a:ext cx="5627966" cy="2366693"/>
          </a:xfrm>
          <a:prstGeom prst="rect">
            <a:avLst/>
          </a:prstGeom>
        </p:spPr>
      </p:pic>
    </p:spTree>
    <p:extLst>
      <p:ext uri="{BB962C8B-B14F-4D97-AF65-F5344CB8AC3E}">
        <p14:creationId xmlns:p14="http://schemas.microsoft.com/office/powerpoint/2010/main" val="3786867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320" y="365125"/>
            <a:ext cx="5120114" cy="1692794"/>
          </a:xfrm>
        </p:spPr>
        <p:txBody>
          <a:bodyPr>
            <a:normAutofit/>
          </a:bodyPr>
          <a:lstStyle/>
          <a:p>
            <a:r>
              <a:rPr lang="en-US" dirty="0"/>
              <a:t>ML/AI applications in </a:t>
            </a:r>
            <a:r>
              <a:rPr lang="en-US" b="1" u="sng" dirty="0">
                <a:solidFill>
                  <a:srgbClr val="FF0000"/>
                </a:solidFill>
              </a:rPr>
              <a:t>real world</a:t>
            </a:r>
          </a:p>
        </p:txBody>
      </p:sp>
      <p:cxnSp>
        <p:nvCxnSpPr>
          <p:cNvPr id="14"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idx="1"/>
          </p:nvPr>
        </p:nvSpPr>
        <p:spPr>
          <a:xfrm>
            <a:off x="655321" y="2575034"/>
            <a:ext cx="5602410" cy="3462228"/>
          </a:xfrm>
        </p:spPr>
        <p:txBody>
          <a:bodyPr>
            <a:normAutofit/>
          </a:bodyPr>
          <a:lstStyle/>
          <a:p>
            <a:r>
              <a:rPr lang="en-US" sz="1800" dirty="0"/>
              <a:t>So, how do you actually use ML/AI?</a:t>
            </a:r>
          </a:p>
          <a:p>
            <a:pPr marL="0" indent="0">
              <a:buNone/>
            </a:pPr>
            <a:r>
              <a:rPr lang="en-US" sz="1800" dirty="0"/>
              <a:t> </a:t>
            </a:r>
            <a:r>
              <a:rPr lang="en-US" sz="3200" dirty="0">
                <a:effectLst>
                  <a:outerShdw blurRad="38100" dist="38100" dir="2700000" algn="tl">
                    <a:srgbClr val="000000">
                      <a:alpha val="43137"/>
                    </a:srgbClr>
                  </a:outerShdw>
                </a:effectLst>
              </a:rPr>
              <a:t>Where do you collect the data from? How do you use it to solve problems of the real world?</a:t>
            </a:r>
          </a:p>
        </p:txBody>
      </p:sp>
      <p:pic>
        <p:nvPicPr>
          <p:cNvPr id="5" name="Picture 4" descr="A person looking at the camera&#10;&#10;Description generated with very high confidence">
            <a:extLst>
              <a:ext uri="{FF2B5EF4-FFF2-40B4-BE49-F238E27FC236}">
                <a16:creationId xmlns:a16="http://schemas.microsoft.com/office/drawing/2014/main" id="{46226257-BDD5-4004-829F-7DBD49605F3B}"/>
              </a:ext>
            </a:extLst>
          </p:cNvPr>
          <p:cNvPicPr>
            <a:picLocks noChangeAspect="1"/>
          </p:cNvPicPr>
          <p:nvPr/>
        </p:nvPicPr>
        <p:blipFill rotWithShape="1">
          <a:blip r:embed="rId3">
            <a:extLst>
              <a:ext uri="{28A0092B-C50C-407E-A947-70E740481C1C}">
                <a14:useLocalDpi xmlns:a14="http://schemas.microsoft.com/office/drawing/2010/main" val="0"/>
              </a:ext>
            </a:extLst>
          </a:blip>
          <a:srcRect l="22286" r="16038" b="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99302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320" y="365125"/>
            <a:ext cx="5120114" cy="1692794"/>
          </a:xfrm>
        </p:spPr>
        <p:txBody>
          <a:bodyPr>
            <a:normAutofit/>
          </a:bodyPr>
          <a:lstStyle/>
          <a:p>
            <a:r>
              <a:rPr lang="en-US" dirty="0"/>
              <a:t>ML/AI applications in </a:t>
            </a:r>
            <a:r>
              <a:rPr lang="en-US" b="1" u="sng" dirty="0">
                <a:solidFill>
                  <a:srgbClr val="FF0000"/>
                </a:solidFill>
              </a:rPr>
              <a:t>real world</a:t>
            </a:r>
          </a:p>
        </p:txBody>
      </p:sp>
      <p:cxnSp>
        <p:nvCxnSpPr>
          <p:cNvPr id="19" name="Straight Arrow Connector 1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idx="1"/>
          </p:nvPr>
        </p:nvSpPr>
        <p:spPr>
          <a:xfrm>
            <a:off x="124408" y="2575034"/>
            <a:ext cx="5971592" cy="3462228"/>
          </a:xfrm>
        </p:spPr>
        <p:txBody>
          <a:bodyPr>
            <a:normAutofit/>
          </a:bodyPr>
          <a:lstStyle/>
          <a:p>
            <a:r>
              <a:rPr lang="en-US" sz="1800" dirty="0"/>
              <a:t>So, how do you actually use ML/AI?</a:t>
            </a:r>
          </a:p>
          <a:p>
            <a:pPr marL="0" indent="0">
              <a:buNone/>
            </a:pPr>
            <a:r>
              <a:rPr lang="en-US" sz="1800" dirty="0"/>
              <a:t> </a:t>
            </a:r>
            <a:r>
              <a:rPr lang="en-US" sz="1800" dirty="0">
                <a:effectLst>
                  <a:outerShdw blurRad="38100" dist="38100" dir="2700000" algn="tl">
                    <a:srgbClr val="000000">
                      <a:alpha val="43137"/>
                    </a:srgbClr>
                  </a:outerShdw>
                </a:effectLst>
              </a:rPr>
              <a:t>Where do you collect the data from? How do you use it to solve problems of the real world?</a:t>
            </a:r>
          </a:p>
          <a:p>
            <a:pPr marL="0" indent="0">
              <a:buNone/>
            </a:pPr>
            <a:endParaRPr lang="en-US" sz="1800" dirty="0">
              <a:effectLst>
                <a:outerShdw blurRad="38100" dist="38100" dir="2700000" algn="tl">
                  <a:srgbClr val="000000">
                    <a:alpha val="43137"/>
                  </a:srgbClr>
                </a:outerShdw>
              </a:effectLst>
            </a:endParaRPr>
          </a:p>
          <a:p>
            <a:pPr marL="0" indent="0">
              <a:buNone/>
            </a:pPr>
            <a:r>
              <a:rPr lang="en-US" b="1" dirty="0">
                <a:solidFill>
                  <a:srgbClr val="00B050"/>
                </a:solidFill>
              </a:rPr>
              <a:t>Signals</a:t>
            </a:r>
            <a:r>
              <a:rPr lang="en-US" sz="18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Sensors</a:t>
            </a:r>
            <a:r>
              <a:rPr lang="en-US" sz="1800" dirty="0">
                <a:effectLst>
                  <a:outerShdw blurRad="38100" dist="38100" dir="2700000" algn="tl">
                    <a:srgbClr val="000000">
                      <a:alpha val="43137"/>
                    </a:srgbClr>
                  </a:outerShdw>
                </a:effectLst>
              </a:rPr>
              <a:t>         </a:t>
            </a:r>
            <a:r>
              <a:rPr lang="en-US" dirty="0">
                <a:solidFill>
                  <a:srgbClr val="7030A0"/>
                </a:solidFill>
                <a:effectLst>
                  <a:outerShdw blurRad="38100" dist="38100" dir="2700000" algn="tl">
                    <a:srgbClr val="000000">
                      <a:alpha val="43137"/>
                    </a:srgbClr>
                  </a:outerShdw>
                </a:effectLst>
              </a:rPr>
              <a:t>Data       ML</a:t>
            </a:r>
          </a:p>
          <a:p>
            <a:pPr marL="0" indent="0">
              <a:buNone/>
            </a:pPr>
            <a:endParaRPr lang="en-US" dirty="0">
              <a:solidFill>
                <a:srgbClr val="7030A0"/>
              </a:solidFill>
              <a:effectLst>
                <a:outerShdw blurRad="38100" dist="38100" dir="2700000" algn="tl">
                  <a:srgbClr val="000000">
                    <a:alpha val="43137"/>
                  </a:srgbClr>
                </a:outerShdw>
              </a:effectLst>
            </a:endParaRPr>
          </a:p>
        </p:txBody>
      </p:sp>
      <p:pic>
        <p:nvPicPr>
          <p:cNvPr id="6" name="Picture 5" descr="A person looking at the camera&#10;&#10;Description generated with very high confidence">
            <a:extLst>
              <a:ext uri="{FF2B5EF4-FFF2-40B4-BE49-F238E27FC236}">
                <a16:creationId xmlns:a16="http://schemas.microsoft.com/office/drawing/2014/main" id="{F396ED8D-15F1-4740-839A-3D47B2EA8A90}"/>
              </a:ext>
            </a:extLst>
          </p:cNvPr>
          <p:cNvPicPr>
            <a:picLocks noChangeAspect="1"/>
          </p:cNvPicPr>
          <p:nvPr/>
        </p:nvPicPr>
        <p:blipFill rotWithShape="1">
          <a:blip r:embed="rId3">
            <a:extLst>
              <a:ext uri="{28A0092B-C50C-407E-A947-70E740481C1C}">
                <a14:useLocalDpi xmlns:a14="http://schemas.microsoft.com/office/drawing/2010/main" val="0"/>
              </a:ext>
            </a:extLst>
          </a:blip>
          <a:srcRect l="19157" r="22157"/>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7" name="Arrow: Right 6">
            <a:extLst>
              <a:ext uri="{FF2B5EF4-FFF2-40B4-BE49-F238E27FC236}">
                <a16:creationId xmlns:a16="http://schemas.microsoft.com/office/drawing/2014/main" id="{5153ECF6-F4B5-4354-B0A3-197A34841628}"/>
              </a:ext>
            </a:extLst>
          </p:cNvPr>
          <p:cNvSpPr/>
          <p:nvPr/>
        </p:nvSpPr>
        <p:spPr>
          <a:xfrm>
            <a:off x="1531853" y="3985114"/>
            <a:ext cx="539542" cy="321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83B47583-6565-4728-9963-8A9D52E9086C}"/>
              </a:ext>
            </a:extLst>
          </p:cNvPr>
          <p:cNvSpPr/>
          <p:nvPr/>
        </p:nvSpPr>
        <p:spPr>
          <a:xfrm>
            <a:off x="3494073" y="3985114"/>
            <a:ext cx="474547" cy="321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6C6F6B88-5071-45EB-951B-A494F8B8E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566" y="4503668"/>
            <a:ext cx="3664517" cy="16066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Arrow: Right 14">
            <a:extLst>
              <a:ext uri="{FF2B5EF4-FFF2-40B4-BE49-F238E27FC236}">
                <a16:creationId xmlns:a16="http://schemas.microsoft.com/office/drawing/2014/main" id="{A010AB44-A2E5-4996-BF66-0D2AE7937980}"/>
              </a:ext>
            </a:extLst>
          </p:cNvPr>
          <p:cNvSpPr/>
          <p:nvPr/>
        </p:nvSpPr>
        <p:spPr>
          <a:xfrm>
            <a:off x="4797979" y="3985114"/>
            <a:ext cx="548113" cy="321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979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1036"/>
            <a:ext cx="10972800" cy="1143000"/>
          </a:xfrm>
        </p:spPr>
        <p:txBody>
          <a:bodyPr/>
          <a:lstStyle/>
          <a:p>
            <a:r>
              <a:rPr lang="en-US" dirty="0"/>
              <a:t>ML and </a:t>
            </a:r>
            <a:r>
              <a:rPr lang="en-US" b="1" u="sng" dirty="0">
                <a:solidFill>
                  <a:srgbClr val="FF0000"/>
                </a:solidFill>
              </a:rPr>
              <a:t>Signal Processing</a:t>
            </a:r>
            <a:r>
              <a:rPr lang="en-US" dirty="0"/>
              <a:t>?</a:t>
            </a:r>
          </a:p>
        </p:txBody>
      </p:sp>
      <p:sp>
        <p:nvSpPr>
          <p:cNvPr id="6" name="TextBox 5">
            <a:extLst>
              <a:ext uri="{FF2B5EF4-FFF2-40B4-BE49-F238E27FC236}">
                <a16:creationId xmlns:a16="http://schemas.microsoft.com/office/drawing/2014/main" id="{4148A371-2678-4241-B43D-F0044BCA4F4E}"/>
              </a:ext>
            </a:extLst>
          </p:cNvPr>
          <p:cNvSpPr txBox="1"/>
          <p:nvPr/>
        </p:nvSpPr>
        <p:spPr>
          <a:xfrm>
            <a:off x="1965391" y="5842934"/>
            <a:ext cx="3004458" cy="923330"/>
          </a:xfrm>
          <a:prstGeom prst="rect">
            <a:avLst/>
          </a:prstGeom>
          <a:noFill/>
        </p:spPr>
        <p:txBody>
          <a:bodyPr wrap="square" rtlCol="0">
            <a:spAutoFit/>
          </a:bodyPr>
          <a:lstStyle/>
          <a:p>
            <a:br>
              <a:rPr lang="en-GB" dirty="0">
                <a:hlinkClick r:id="rId4"/>
              </a:rPr>
            </a:br>
            <a:r>
              <a:rPr lang="en-GB" dirty="0">
                <a:hlinkClick r:id="rId4"/>
              </a:rPr>
              <a:t>IEEE Signal Processing Society</a:t>
            </a:r>
            <a:br>
              <a:rPr lang="en-GB" dirty="0"/>
            </a:br>
            <a:endParaRPr lang="en-GB" dirty="0"/>
          </a:p>
        </p:txBody>
      </p:sp>
      <p:sp>
        <p:nvSpPr>
          <p:cNvPr id="3" name="矩形 2">
            <a:extLst>
              <a:ext uri="{FF2B5EF4-FFF2-40B4-BE49-F238E27FC236}">
                <a16:creationId xmlns:a16="http://schemas.microsoft.com/office/drawing/2014/main" id="{7FCABFB1-8180-4971-B717-A51115563EAD}"/>
              </a:ext>
            </a:extLst>
          </p:cNvPr>
          <p:cNvSpPr/>
          <p:nvPr/>
        </p:nvSpPr>
        <p:spPr>
          <a:xfrm>
            <a:off x="6096000" y="6113750"/>
            <a:ext cx="5062155" cy="369332"/>
          </a:xfrm>
          <a:prstGeom prst="rect">
            <a:avLst/>
          </a:prstGeom>
        </p:spPr>
        <p:txBody>
          <a:bodyPr wrap="none">
            <a:spAutoFit/>
          </a:bodyPr>
          <a:lstStyle/>
          <a:p>
            <a:r>
              <a:rPr lang="en-GB" dirty="0">
                <a:hlinkClick r:id="rId5"/>
              </a:rPr>
              <a:t>https://www.youtube.com/watch?v=mexN6d8QF9o</a:t>
            </a:r>
            <a:endParaRPr lang="en-GB" dirty="0"/>
          </a:p>
        </p:txBody>
      </p:sp>
      <p:pic>
        <p:nvPicPr>
          <p:cNvPr id="4" name="mexN6d8QF9o"/>
          <p:cNvPicPr>
            <a:picLocks noRot="1" noChangeAspect="1"/>
          </p:cNvPicPr>
          <p:nvPr>
            <a:videoFile r:link="rId1"/>
          </p:nvPr>
        </p:nvPicPr>
        <p:blipFill>
          <a:blip r:embed="rId6"/>
          <a:stretch>
            <a:fillRect/>
          </a:stretch>
        </p:blipFill>
        <p:spPr>
          <a:xfrm>
            <a:off x="1965391" y="1464036"/>
            <a:ext cx="8261218" cy="4646935"/>
          </a:xfrm>
          <a:prstGeom prst="rect">
            <a:avLst/>
          </a:prstGeom>
        </p:spPr>
      </p:pic>
    </p:spTree>
    <p:extLst>
      <p:ext uri="{BB962C8B-B14F-4D97-AF65-F5344CB8AC3E}">
        <p14:creationId xmlns:p14="http://schemas.microsoft.com/office/powerpoint/2010/main" val="3616885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83" y="190407"/>
            <a:ext cx="10972800" cy="1143000"/>
          </a:xfrm>
        </p:spPr>
        <p:txBody>
          <a:bodyPr>
            <a:normAutofit/>
          </a:bodyPr>
          <a:lstStyle/>
          <a:p>
            <a:r>
              <a:rPr lang="en-US" dirty="0"/>
              <a:t>ML and </a:t>
            </a:r>
            <a:r>
              <a:rPr lang="en-US" b="1" u="sng" dirty="0">
                <a:solidFill>
                  <a:srgbClr val="FF0000"/>
                </a:solidFill>
              </a:rPr>
              <a:t>Robotics</a:t>
            </a:r>
            <a:r>
              <a:rPr lang="en-US" dirty="0"/>
              <a:t>?</a:t>
            </a:r>
          </a:p>
        </p:txBody>
      </p:sp>
      <p:sp>
        <p:nvSpPr>
          <p:cNvPr id="6" name="TextBox 5">
            <a:extLst>
              <a:ext uri="{FF2B5EF4-FFF2-40B4-BE49-F238E27FC236}">
                <a16:creationId xmlns:a16="http://schemas.microsoft.com/office/drawing/2014/main" id="{166843BE-A883-474E-B615-D92EFFCE083D}"/>
              </a:ext>
            </a:extLst>
          </p:cNvPr>
          <p:cNvSpPr txBox="1"/>
          <p:nvPr/>
        </p:nvSpPr>
        <p:spPr>
          <a:xfrm>
            <a:off x="530220" y="5854525"/>
            <a:ext cx="7175500" cy="369332"/>
          </a:xfrm>
          <a:prstGeom prst="rect">
            <a:avLst/>
          </a:prstGeom>
          <a:noFill/>
        </p:spPr>
        <p:txBody>
          <a:bodyPr wrap="square" rtlCol="0">
            <a:spAutoFit/>
          </a:bodyPr>
          <a:lstStyle/>
          <a:p>
            <a:r>
              <a:rPr lang="en-GB" sz="900" dirty="0" err="1"/>
              <a:t>Shkurti</a:t>
            </a:r>
            <a:r>
              <a:rPr lang="en-GB" sz="900" dirty="0"/>
              <a:t>, Florian, et al. "Underwater multi-robot convoying using visual tracking by detection." </a:t>
            </a:r>
            <a:r>
              <a:rPr lang="en-GB" sz="900" i="1" dirty="0"/>
              <a:t>Intelligent Robots and Systems (IROS), 2017 </a:t>
            </a:r>
          </a:p>
          <a:p>
            <a:r>
              <a:rPr lang="en-GB" sz="900" i="1" dirty="0"/>
              <a:t>IEEE/RSJ International Conference on</a:t>
            </a:r>
            <a:r>
              <a:rPr lang="en-GB" sz="900" dirty="0"/>
              <a:t>. IEEE, 2017.</a:t>
            </a:r>
          </a:p>
        </p:txBody>
      </p:sp>
      <p:sp>
        <p:nvSpPr>
          <p:cNvPr id="4" name="矩形 3">
            <a:extLst>
              <a:ext uri="{FF2B5EF4-FFF2-40B4-BE49-F238E27FC236}">
                <a16:creationId xmlns:a16="http://schemas.microsoft.com/office/drawing/2014/main" id="{AE37B79F-EF94-4C16-A1A4-333BB63C3BDB}"/>
              </a:ext>
            </a:extLst>
          </p:cNvPr>
          <p:cNvSpPr/>
          <p:nvPr/>
        </p:nvSpPr>
        <p:spPr>
          <a:xfrm>
            <a:off x="530220" y="6104191"/>
            <a:ext cx="5000856" cy="369332"/>
          </a:xfrm>
          <a:prstGeom prst="rect">
            <a:avLst/>
          </a:prstGeom>
        </p:spPr>
        <p:txBody>
          <a:bodyPr wrap="none">
            <a:spAutoFit/>
          </a:bodyPr>
          <a:lstStyle/>
          <a:p>
            <a:r>
              <a:rPr lang="en-GB" dirty="0">
                <a:hlinkClick r:id="rId4"/>
              </a:rPr>
              <a:t>https://www.youtube.com/watch?v=Em7V-vBApHc</a:t>
            </a:r>
            <a:endParaRPr lang="en-GB" dirty="0"/>
          </a:p>
        </p:txBody>
      </p:sp>
      <p:pic>
        <p:nvPicPr>
          <p:cNvPr id="3" name="Em7V-vBApHc"/>
          <p:cNvPicPr>
            <a:picLocks noRot="1" noChangeAspect="1"/>
          </p:cNvPicPr>
          <p:nvPr>
            <a:videoFile r:link="rId1"/>
          </p:nvPr>
        </p:nvPicPr>
        <p:blipFill>
          <a:blip r:embed="rId5"/>
          <a:stretch>
            <a:fillRect/>
          </a:stretch>
        </p:blipFill>
        <p:spPr>
          <a:xfrm>
            <a:off x="2104289" y="1273969"/>
            <a:ext cx="8095388" cy="4553656"/>
          </a:xfrm>
          <a:prstGeom prst="rect">
            <a:avLst/>
          </a:prstGeom>
        </p:spPr>
      </p:pic>
    </p:spTree>
    <p:extLst>
      <p:ext uri="{BB962C8B-B14F-4D97-AF65-F5344CB8AC3E}">
        <p14:creationId xmlns:p14="http://schemas.microsoft.com/office/powerpoint/2010/main" val="305029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Program Schedule</a:t>
            </a:r>
          </a:p>
        </p:txBody>
      </p:sp>
      <p:graphicFrame>
        <p:nvGraphicFramePr>
          <p:cNvPr id="6" name="Table 5"/>
          <p:cNvGraphicFramePr>
            <a:graphicFrameLocks noGrp="1"/>
          </p:cNvGraphicFramePr>
          <p:nvPr>
            <p:extLst>
              <p:ext uri="{D42A27DB-BD31-4B8C-83A1-F6EECF244321}">
                <p14:modId xmlns:p14="http://schemas.microsoft.com/office/powerpoint/2010/main" val="2372792769"/>
              </p:ext>
            </p:extLst>
          </p:nvPr>
        </p:nvGraphicFramePr>
        <p:xfrm>
          <a:off x="743476" y="1201524"/>
          <a:ext cx="10485355" cy="3461916"/>
        </p:xfrm>
        <a:graphic>
          <a:graphicData uri="http://schemas.openxmlformats.org/drawingml/2006/table">
            <a:tbl>
              <a:tblPr firstRow="1" bandRow="1">
                <a:tableStyleId>{5C22544A-7EE6-4342-B048-85BDC9FD1C3A}</a:tableStyleId>
              </a:tblPr>
              <a:tblGrid>
                <a:gridCol w="3664935">
                  <a:extLst>
                    <a:ext uri="{9D8B030D-6E8A-4147-A177-3AD203B41FA5}">
                      <a16:colId xmlns:a16="http://schemas.microsoft.com/office/drawing/2014/main" val="2384426231"/>
                    </a:ext>
                  </a:extLst>
                </a:gridCol>
                <a:gridCol w="6820420">
                  <a:extLst>
                    <a:ext uri="{9D8B030D-6E8A-4147-A177-3AD203B41FA5}">
                      <a16:colId xmlns:a16="http://schemas.microsoft.com/office/drawing/2014/main" val="1289968956"/>
                    </a:ext>
                  </a:extLst>
                </a:gridCol>
              </a:tblGrid>
              <a:tr h="576986">
                <a:tc>
                  <a:txBody>
                    <a:bodyPr/>
                    <a:lstStyle/>
                    <a:p>
                      <a:r>
                        <a:rPr lang="en-SG" dirty="0"/>
                        <a:t>Time</a:t>
                      </a:r>
                    </a:p>
                  </a:txBody>
                  <a:tcPr anchor="ctr"/>
                </a:tc>
                <a:tc>
                  <a:txBody>
                    <a:bodyPr/>
                    <a:lstStyle/>
                    <a:p>
                      <a:r>
                        <a:rPr lang="en-SG" dirty="0"/>
                        <a:t>Program</a:t>
                      </a:r>
                    </a:p>
                  </a:txBody>
                  <a:tcPr anchor="ctr"/>
                </a:tc>
                <a:extLst>
                  <a:ext uri="{0D108BD9-81ED-4DB2-BD59-A6C34878D82A}">
                    <a16:rowId xmlns:a16="http://schemas.microsoft.com/office/drawing/2014/main" val="473315304"/>
                  </a:ext>
                </a:extLst>
              </a:tr>
              <a:tr h="576986">
                <a:tc>
                  <a:txBody>
                    <a:bodyPr/>
                    <a:lstStyle/>
                    <a:p>
                      <a:r>
                        <a:rPr lang="en-SG" dirty="0"/>
                        <a:t>9:00 – 9:30 </a:t>
                      </a:r>
                    </a:p>
                  </a:txBody>
                  <a:tcPr anchor="ctr"/>
                </a:tc>
                <a:tc>
                  <a:txBody>
                    <a:bodyPr/>
                    <a:lstStyle/>
                    <a:p>
                      <a:r>
                        <a:rPr lang="en-US" sz="2400" kern="1200" dirty="0">
                          <a:solidFill>
                            <a:schemeClr val="dk1"/>
                          </a:solidFill>
                          <a:effectLst/>
                          <a:latin typeface="+mn-lt"/>
                          <a:ea typeface="+mn-ea"/>
                          <a:cs typeface="+mn-cs"/>
                        </a:rPr>
                        <a:t>Introduction: What</a:t>
                      </a:r>
                      <a:r>
                        <a:rPr lang="en-US" sz="2400" kern="1200" baseline="0" dirty="0">
                          <a:solidFill>
                            <a:schemeClr val="dk1"/>
                          </a:solidFill>
                          <a:effectLst/>
                          <a:latin typeface="+mn-lt"/>
                          <a:ea typeface="+mn-ea"/>
                          <a:cs typeface="+mn-cs"/>
                        </a:rPr>
                        <a:t> is</a:t>
                      </a:r>
                      <a:r>
                        <a:rPr lang="en-US" sz="2400" kern="1200" dirty="0">
                          <a:solidFill>
                            <a:schemeClr val="dk1"/>
                          </a:solidFill>
                          <a:effectLst/>
                          <a:latin typeface="+mn-lt"/>
                          <a:ea typeface="+mn-ea"/>
                          <a:cs typeface="+mn-cs"/>
                        </a:rPr>
                        <a:t> Data Science </a:t>
                      </a:r>
                      <a:endParaRPr lang="en-SG" dirty="0"/>
                    </a:p>
                  </a:txBody>
                  <a:tcPr anchor="ctr"/>
                </a:tc>
                <a:extLst>
                  <a:ext uri="{0D108BD9-81ED-4DB2-BD59-A6C34878D82A}">
                    <a16:rowId xmlns:a16="http://schemas.microsoft.com/office/drawing/2014/main" val="3496856629"/>
                  </a:ext>
                </a:extLst>
              </a:tr>
              <a:tr h="576986">
                <a:tc>
                  <a:txBody>
                    <a:bodyPr/>
                    <a:lstStyle/>
                    <a:p>
                      <a:r>
                        <a:rPr lang="en-SG" dirty="0"/>
                        <a:t>9:30– 11:00 </a:t>
                      </a:r>
                    </a:p>
                  </a:txBody>
                  <a:tcPr anchor="ctr"/>
                </a:tc>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effectLst/>
                          <a:latin typeface="+mn-lt"/>
                          <a:ea typeface="+mn-ea"/>
                          <a:cs typeface="+mn-cs"/>
                        </a:rPr>
                        <a:t>Introduction to Python</a:t>
                      </a:r>
                      <a:endParaRPr lang="en-SG" dirty="0"/>
                    </a:p>
                  </a:txBody>
                  <a:tcPr anchor="ctr"/>
                </a:tc>
                <a:extLst>
                  <a:ext uri="{0D108BD9-81ED-4DB2-BD59-A6C34878D82A}">
                    <a16:rowId xmlns:a16="http://schemas.microsoft.com/office/drawing/2014/main" val="4168779694"/>
                  </a:ext>
                </a:extLst>
              </a:tr>
              <a:tr h="576986">
                <a:tc>
                  <a:txBody>
                    <a:bodyPr/>
                    <a:lstStyle/>
                    <a:p>
                      <a:r>
                        <a:rPr lang="en-SG" dirty="0"/>
                        <a:t>11:00 – 12:00</a:t>
                      </a:r>
                    </a:p>
                  </a:txBody>
                  <a:tcPr anchor="ctr"/>
                </a:tc>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effectLst/>
                          <a:latin typeface="+mn-lt"/>
                          <a:ea typeface="+mn-ea"/>
                          <a:cs typeface="+mn-cs"/>
                        </a:rPr>
                        <a:t>Introduction:</a:t>
                      </a:r>
                      <a:r>
                        <a:rPr lang="en-US" sz="2400" kern="1200" baseline="0" dirty="0">
                          <a:solidFill>
                            <a:schemeClr val="dk1"/>
                          </a:solidFill>
                          <a:effectLst/>
                          <a:latin typeface="+mn-lt"/>
                          <a:ea typeface="+mn-ea"/>
                          <a:cs typeface="+mn-cs"/>
                        </a:rPr>
                        <a:t> </a:t>
                      </a:r>
                      <a:r>
                        <a:rPr lang="en-US" sz="2400" kern="1200" dirty="0">
                          <a:solidFill>
                            <a:schemeClr val="dk1"/>
                          </a:solidFill>
                          <a:effectLst/>
                          <a:latin typeface="+mn-lt"/>
                          <a:ea typeface="+mn-ea"/>
                          <a:cs typeface="+mn-cs"/>
                        </a:rPr>
                        <a:t>Python Libraries</a:t>
                      </a:r>
                      <a:endParaRPr lang="en-SG" dirty="0"/>
                    </a:p>
                  </a:txBody>
                  <a:tcPr anchor="ctr"/>
                </a:tc>
                <a:extLst>
                  <a:ext uri="{0D108BD9-81ED-4DB2-BD59-A6C34878D82A}">
                    <a16:rowId xmlns:a16="http://schemas.microsoft.com/office/drawing/2014/main" val="4122232057"/>
                  </a:ext>
                </a:extLst>
              </a:tr>
              <a:tr h="576986">
                <a:tc>
                  <a:txBody>
                    <a:bodyPr/>
                    <a:lstStyle/>
                    <a:p>
                      <a:r>
                        <a:rPr lang="en-SG" dirty="0"/>
                        <a:t>12:00 – 13:30</a:t>
                      </a:r>
                    </a:p>
                  </a:txBody>
                  <a:tcPr anchor="ctr"/>
                </a:tc>
                <a:tc>
                  <a:txBody>
                    <a:bodyPr/>
                    <a:lstStyle/>
                    <a:p>
                      <a:r>
                        <a:rPr lang="en-SG" dirty="0"/>
                        <a:t>Lunch</a:t>
                      </a:r>
                    </a:p>
                  </a:txBody>
                  <a:tcPr anchor="ctr"/>
                </a:tc>
                <a:extLst>
                  <a:ext uri="{0D108BD9-81ED-4DB2-BD59-A6C34878D82A}">
                    <a16:rowId xmlns:a16="http://schemas.microsoft.com/office/drawing/2014/main" val="3419666508"/>
                  </a:ext>
                </a:extLst>
              </a:tr>
              <a:tr h="576986">
                <a:tc>
                  <a:txBody>
                    <a:bodyPr/>
                    <a:lstStyle/>
                    <a:p>
                      <a:r>
                        <a:rPr lang="en-SG" dirty="0"/>
                        <a:t>13:30 – 15:00</a:t>
                      </a:r>
                    </a:p>
                  </a:txBody>
                  <a:tcPr anchor="ctr"/>
                </a:tc>
                <a:tc>
                  <a:txBody>
                    <a:bodyPr/>
                    <a:lstStyle/>
                    <a:p>
                      <a:r>
                        <a:rPr lang="en-US" sz="2400" kern="1200" dirty="0">
                          <a:solidFill>
                            <a:schemeClr val="dk1"/>
                          </a:solidFill>
                          <a:effectLst/>
                          <a:latin typeface="+mn-lt"/>
                          <a:ea typeface="+mn-ea"/>
                          <a:cs typeface="+mn-cs"/>
                        </a:rPr>
                        <a:t>Hands-on Mini Projects</a:t>
                      </a:r>
                      <a:endParaRPr lang="en-SG" dirty="0"/>
                    </a:p>
                  </a:txBody>
                  <a:tcPr anchor="ctr"/>
                </a:tc>
                <a:extLst>
                  <a:ext uri="{0D108BD9-81ED-4DB2-BD59-A6C34878D82A}">
                    <a16:rowId xmlns:a16="http://schemas.microsoft.com/office/drawing/2014/main" val="3818791712"/>
                  </a:ext>
                </a:extLst>
              </a:tr>
            </a:tbl>
          </a:graphicData>
        </a:graphic>
      </p:graphicFrame>
    </p:spTree>
    <p:extLst>
      <p:ext uri="{BB962C8B-B14F-4D97-AF65-F5344CB8AC3E}">
        <p14:creationId xmlns:p14="http://schemas.microsoft.com/office/powerpoint/2010/main" val="1614657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83" y="190407"/>
            <a:ext cx="10972800" cy="1143000"/>
          </a:xfrm>
        </p:spPr>
        <p:txBody>
          <a:bodyPr>
            <a:normAutofit/>
          </a:bodyPr>
          <a:lstStyle/>
          <a:p>
            <a:r>
              <a:rPr lang="en-US" dirty="0"/>
              <a:t>ML and </a:t>
            </a:r>
            <a:r>
              <a:rPr lang="en-US" u="sng" dirty="0">
                <a:solidFill>
                  <a:srgbClr val="FF0000"/>
                </a:solidFill>
              </a:rPr>
              <a:t>Manufacturing (IoT)</a:t>
            </a:r>
            <a:r>
              <a:rPr lang="en-US" dirty="0"/>
              <a:t>?</a:t>
            </a:r>
          </a:p>
        </p:txBody>
      </p:sp>
      <p:pic>
        <p:nvPicPr>
          <p:cNvPr id="4" name="Picture 3" descr="A screenshot of a cell phone&#10;&#10;Description generated with very high confidence">
            <a:extLst>
              <a:ext uri="{FF2B5EF4-FFF2-40B4-BE49-F238E27FC236}">
                <a16:creationId xmlns:a16="http://schemas.microsoft.com/office/drawing/2014/main" id="{A735C2B9-B1C0-4CBE-8991-9313194AC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37" y="1505649"/>
            <a:ext cx="11880980" cy="47091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452D696-518D-4499-83E4-44D1D5E28B65}"/>
              </a:ext>
            </a:extLst>
          </p:cNvPr>
          <p:cNvSpPr txBox="1"/>
          <p:nvPr/>
        </p:nvSpPr>
        <p:spPr>
          <a:xfrm>
            <a:off x="2351313" y="2898709"/>
            <a:ext cx="5530168" cy="83099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4800" dirty="0">
                <a:solidFill>
                  <a:srgbClr val="5F5BAE"/>
                </a:solidFill>
                <a:effectLst>
                  <a:outerShdw blurRad="38100" dist="38100" dir="2700000" algn="tl">
                    <a:srgbClr val="000000">
                      <a:alpha val="43137"/>
                    </a:srgbClr>
                  </a:outerShdw>
                </a:effectLst>
              </a:rPr>
              <a:t>AI/ML everywhere?? </a:t>
            </a:r>
            <a:endParaRPr lang="en-GB" sz="4800" dirty="0">
              <a:solidFill>
                <a:srgbClr val="5F5BA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2592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ML and </a:t>
            </a:r>
            <a:r>
              <a:rPr lang="en-US" b="1" u="sng" dirty="0">
                <a:solidFill>
                  <a:srgbClr val="FF0000"/>
                </a:solidFill>
              </a:rPr>
              <a:t>Power Systems</a:t>
            </a:r>
            <a:r>
              <a:rPr lang="en-US" dirty="0"/>
              <a:t>?</a:t>
            </a:r>
            <a:r>
              <a:rPr lang="en-US" u="sng" dirty="0"/>
              <a:t>   </a:t>
            </a:r>
            <a:endParaRPr lang="en-US" dirty="0"/>
          </a:p>
        </p:txBody>
      </p:sp>
      <p:pic>
        <p:nvPicPr>
          <p:cNvPr id="5" name="Picture 4" descr="A close up of a map&#10;&#10;Description generated with high confidence">
            <a:extLst>
              <a:ext uri="{FF2B5EF4-FFF2-40B4-BE49-F238E27FC236}">
                <a16:creationId xmlns:a16="http://schemas.microsoft.com/office/drawing/2014/main" id="{30E05801-27DC-4DE7-AFED-3FCB10F6C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646" y="1825626"/>
            <a:ext cx="9209182" cy="4351338"/>
          </a:xfrm>
          <a:prstGeom prst="rect">
            <a:avLst/>
          </a:prstGeom>
        </p:spPr>
      </p:pic>
      <p:sp>
        <p:nvSpPr>
          <p:cNvPr id="7" name="Rectangle: Rounded Corners 6">
            <a:extLst>
              <a:ext uri="{FF2B5EF4-FFF2-40B4-BE49-F238E27FC236}">
                <a16:creationId xmlns:a16="http://schemas.microsoft.com/office/drawing/2014/main" id="{39B50573-B9E1-4BA0-B868-805AC7AA4752}"/>
              </a:ext>
            </a:extLst>
          </p:cNvPr>
          <p:cNvSpPr/>
          <p:nvPr/>
        </p:nvSpPr>
        <p:spPr>
          <a:xfrm>
            <a:off x="111968" y="1399592"/>
            <a:ext cx="3439886" cy="138715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ü"/>
            </a:pPr>
            <a:endParaRPr lang="en-US" dirty="0">
              <a:solidFill>
                <a:srgbClr val="7030A0"/>
              </a:solidFill>
            </a:endParaRPr>
          </a:p>
          <a:p>
            <a:pPr marL="285750" indent="-285750">
              <a:buFont typeface="Wingdings" panose="05000000000000000000" pitchFamily="2" charset="2"/>
              <a:buChar char="ü"/>
            </a:pPr>
            <a:r>
              <a:rPr lang="en-US" dirty="0">
                <a:solidFill>
                  <a:srgbClr val="002060"/>
                </a:solidFill>
              </a:rPr>
              <a:t>Load/Demand Forecasting</a:t>
            </a:r>
          </a:p>
          <a:p>
            <a:pPr marL="285750" indent="-285750">
              <a:buFont typeface="Wingdings" panose="05000000000000000000" pitchFamily="2" charset="2"/>
              <a:buChar char="ü"/>
            </a:pPr>
            <a:r>
              <a:rPr lang="en-US" dirty="0">
                <a:solidFill>
                  <a:srgbClr val="002060"/>
                </a:solidFill>
              </a:rPr>
              <a:t>Fault Detection and Classification</a:t>
            </a:r>
          </a:p>
          <a:p>
            <a:pPr marL="285750" indent="-285750">
              <a:buFont typeface="Wingdings" panose="05000000000000000000" pitchFamily="2" charset="2"/>
              <a:buChar char="ü"/>
            </a:pPr>
            <a:r>
              <a:rPr lang="en-US" dirty="0">
                <a:solidFill>
                  <a:srgbClr val="002060"/>
                </a:solidFill>
              </a:rPr>
              <a:t>Weather/ Wind Forecasting</a:t>
            </a:r>
            <a:endParaRPr lang="en-GB" dirty="0">
              <a:solidFill>
                <a:srgbClr val="002060"/>
              </a:solidFill>
            </a:endParaRPr>
          </a:p>
          <a:p>
            <a:pPr algn="ctr"/>
            <a:endParaRPr lang="en-GB" dirty="0"/>
          </a:p>
        </p:txBody>
      </p:sp>
      <p:pic>
        <p:nvPicPr>
          <p:cNvPr id="10" name="Graphic 9" descr="Arrow: Slight curve">
            <a:extLst>
              <a:ext uri="{FF2B5EF4-FFF2-40B4-BE49-F238E27FC236}">
                <a16:creationId xmlns:a16="http://schemas.microsoft.com/office/drawing/2014/main" id="{D47FD5D8-C39C-494F-8909-1403C0CE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469562">
            <a:off x="3153227" y="2221243"/>
            <a:ext cx="2423259" cy="1530219"/>
          </a:xfrm>
          <a:prstGeom prst="rect">
            <a:avLst/>
          </a:prstGeom>
        </p:spPr>
      </p:pic>
    </p:spTree>
    <p:extLst>
      <p:ext uri="{BB962C8B-B14F-4D97-AF65-F5344CB8AC3E}">
        <p14:creationId xmlns:p14="http://schemas.microsoft.com/office/powerpoint/2010/main" val="364967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CD1C6A-AB7F-4417-8B14-97EBAA51CFA9}"/>
              </a:ext>
            </a:extLst>
          </p:cNvPr>
          <p:cNvSpPr>
            <a:spLocks noGrp="1"/>
          </p:cNvSpPr>
          <p:nvPr>
            <p:ph type="title"/>
          </p:nvPr>
        </p:nvSpPr>
        <p:spPr/>
        <p:txBody>
          <a:bodyPr/>
          <a:lstStyle/>
          <a:p>
            <a:r>
              <a:rPr lang="en-SG" dirty="0"/>
              <a:t>Resources</a:t>
            </a:r>
          </a:p>
        </p:txBody>
      </p:sp>
      <p:sp>
        <p:nvSpPr>
          <p:cNvPr id="5" name="Content Placeholder 4">
            <a:extLst>
              <a:ext uri="{FF2B5EF4-FFF2-40B4-BE49-F238E27FC236}">
                <a16:creationId xmlns:a16="http://schemas.microsoft.com/office/drawing/2014/main" id="{C7DB6DD4-9CF4-49CB-B0C7-4641DBA7F2B3}"/>
              </a:ext>
            </a:extLst>
          </p:cNvPr>
          <p:cNvSpPr>
            <a:spLocks noGrp="1"/>
          </p:cNvSpPr>
          <p:nvPr>
            <p:ph idx="1"/>
          </p:nvPr>
        </p:nvSpPr>
        <p:spPr>
          <a:xfrm>
            <a:off x="609600" y="1292667"/>
            <a:ext cx="10972800" cy="4472651"/>
          </a:xfrm>
        </p:spPr>
        <p:txBody>
          <a:bodyPr/>
          <a:lstStyle/>
          <a:p>
            <a:pPr marL="0" indent="0">
              <a:buNone/>
            </a:pPr>
            <a:r>
              <a:rPr lang="en-SG" sz="2000" dirty="0"/>
              <a:t>Programming basics:</a:t>
            </a:r>
          </a:p>
          <a:p>
            <a:r>
              <a:rPr lang="en-SG" sz="2000" dirty="0"/>
              <a:t>Scratch: </a:t>
            </a:r>
            <a:r>
              <a:rPr lang="en-SG" sz="2000" dirty="0">
                <a:hlinkClick r:id="rId2"/>
              </a:rPr>
              <a:t>https://scratch.mit.edu/</a:t>
            </a:r>
            <a:endParaRPr lang="en-SG" sz="2000" dirty="0"/>
          </a:p>
          <a:p>
            <a:r>
              <a:rPr lang="en-SG" sz="2000" dirty="0" err="1"/>
              <a:t>Blockly</a:t>
            </a:r>
            <a:r>
              <a:rPr lang="en-SG" sz="2000" dirty="0"/>
              <a:t>-games: </a:t>
            </a:r>
            <a:r>
              <a:rPr lang="en-SG" sz="2000" dirty="0">
                <a:hlinkClick r:id="rId3"/>
              </a:rPr>
              <a:t>https://blockly-games.appspot.com/?lang=en</a:t>
            </a:r>
            <a:endParaRPr lang="en-SG" sz="2000" dirty="0"/>
          </a:p>
          <a:p>
            <a:pPr marL="0" indent="0">
              <a:buNone/>
            </a:pPr>
            <a:endParaRPr lang="en-SG" sz="2000" dirty="0"/>
          </a:p>
          <a:p>
            <a:pPr marL="0" indent="0">
              <a:buNone/>
            </a:pPr>
            <a:r>
              <a:rPr lang="en-SG" sz="2000" dirty="0"/>
              <a:t>Python:</a:t>
            </a:r>
          </a:p>
          <a:p>
            <a:pPr marL="0" indent="0">
              <a:buNone/>
            </a:pPr>
            <a:r>
              <a:rPr lang="en-SG" sz="2000" dirty="0">
                <a:hlinkClick r:id="rId4"/>
              </a:rPr>
              <a:t>https://www.sololearn.com/Course/Python/</a:t>
            </a:r>
            <a:endParaRPr lang="en-SG" sz="2000" dirty="0"/>
          </a:p>
          <a:p>
            <a:pPr marL="0" indent="0">
              <a:buNone/>
            </a:pPr>
            <a:endParaRPr lang="en-SG" dirty="0"/>
          </a:p>
          <a:p>
            <a:pPr marL="0" indent="0">
              <a:buNone/>
            </a:pPr>
            <a:endParaRPr lang="en-SG" dirty="0"/>
          </a:p>
        </p:txBody>
      </p:sp>
    </p:spTree>
    <p:extLst>
      <p:ext uri="{BB962C8B-B14F-4D97-AF65-F5344CB8AC3E}">
        <p14:creationId xmlns:p14="http://schemas.microsoft.com/office/powerpoint/2010/main" val="563130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4A795-FACD-4F65-BF1E-A54592AEF682}"/>
              </a:ext>
            </a:extLst>
          </p:cNvPr>
          <p:cNvSpPr>
            <a:spLocks noGrp="1"/>
          </p:cNvSpPr>
          <p:nvPr>
            <p:ph type="title"/>
          </p:nvPr>
        </p:nvSpPr>
        <p:spPr/>
        <p:txBody>
          <a:bodyPr/>
          <a:lstStyle/>
          <a:p>
            <a:r>
              <a:rPr lang="en-SG" dirty="0"/>
              <a:t>References</a:t>
            </a:r>
          </a:p>
        </p:txBody>
      </p:sp>
      <p:sp>
        <p:nvSpPr>
          <p:cNvPr id="3" name="Content Placeholder 2">
            <a:extLst>
              <a:ext uri="{FF2B5EF4-FFF2-40B4-BE49-F238E27FC236}">
                <a16:creationId xmlns:a16="http://schemas.microsoft.com/office/drawing/2014/main" id="{517D39EC-5DB9-4801-AD3E-B19FC4B6C202}"/>
              </a:ext>
            </a:extLst>
          </p:cNvPr>
          <p:cNvSpPr>
            <a:spLocks noGrp="1"/>
          </p:cNvSpPr>
          <p:nvPr>
            <p:ph idx="1"/>
          </p:nvPr>
        </p:nvSpPr>
        <p:spPr>
          <a:xfrm>
            <a:off x="609600" y="1292667"/>
            <a:ext cx="10972800" cy="4472651"/>
          </a:xfrm>
        </p:spPr>
        <p:txBody>
          <a:bodyPr>
            <a:normAutofit/>
          </a:bodyPr>
          <a:lstStyle/>
          <a:p>
            <a:pPr marL="0" indent="0">
              <a:buNone/>
            </a:pPr>
            <a:r>
              <a:rPr lang="en-SG" sz="1400" i="1" dirty="0">
                <a:latin typeface="Times New Roman" panose="02020603050405020304" pitchFamily="18" charset="0"/>
                <a:cs typeface="Times New Roman" panose="02020603050405020304" pitchFamily="18" charset="0"/>
              </a:rPr>
              <a:t>[1] M. D. </a:t>
            </a:r>
            <a:r>
              <a:rPr lang="en-SG" sz="1400" i="1" dirty="0" err="1">
                <a:latin typeface="Times New Roman" panose="02020603050405020304" pitchFamily="18" charset="0"/>
                <a:cs typeface="Times New Roman" panose="02020603050405020304" pitchFamily="18" charset="0"/>
              </a:rPr>
              <a:t>Zeiler</a:t>
            </a:r>
            <a:r>
              <a:rPr lang="en-SG" sz="1400" i="1" dirty="0">
                <a:latin typeface="Times New Roman" panose="02020603050405020304" pitchFamily="18" charset="0"/>
                <a:cs typeface="Times New Roman" panose="02020603050405020304" pitchFamily="18" charset="0"/>
              </a:rPr>
              <a:t> and R. Fergus, “Visualizing and Understanding Convolutional Networks,” in European conference on computer vision, 2014, pp. 818–833.</a:t>
            </a:r>
          </a:p>
          <a:p>
            <a:pPr marL="0" indent="0">
              <a:buNone/>
            </a:pPr>
            <a:r>
              <a:rPr lang="en-SG" sz="1400" i="1" dirty="0">
                <a:latin typeface="Times New Roman" panose="02020603050405020304" pitchFamily="18" charset="0"/>
                <a:cs typeface="Times New Roman" panose="02020603050405020304" pitchFamily="18" charset="0"/>
              </a:rPr>
              <a:t>[2] “Convolutional Neural Network (CNN),” NVIDIA Developer, 03-Aug-2018. [Online]. Available: https://developer.nvidia.com/discover/convolutional-neural-network. [Accessed: 03-Sep-2018].</a:t>
            </a:r>
          </a:p>
        </p:txBody>
      </p:sp>
    </p:spTree>
    <p:extLst>
      <p:ext uri="{BB962C8B-B14F-4D97-AF65-F5344CB8AC3E}">
        <p14:creationId xmlns:p14="http://schemas.microsoft.com/office/powerpoint/2010/main" val="4030022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EDB490-1F8D-472A-9E92-7F5EF5152E3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35975" y="-1"/>
            <a:ext cx="8500515" cy="5092861"/>
          </a:xfrm>
          <a:prstGeom prst="rect">
            <a:avLst/>
          </a:prstGeom>
          <a:solidFill>
            <a:schemeClr val="bg1">
              <a:alpha val="35000"/>
            </a:schemeClr>
          </a:solidFill>
        </p:spPr>
      </p:pic>
      <p:sp>
        <p:nvSpPr>
          <p:cNvPr id="4" name="Title 3">
            <a:extLst>
              <a:ext uri="{FF2B5EF4-FFF2-40B4-BE49-F238E27FC236}">
                <a16:creationId xmlns:a16="http://schemas.microsoft.com/office/drawing/2014/main" id="{C3A7B863-283C-4041-BBCC-1DEB5A91DB5E}"/>
              </a:ext>
            </a:extLst>
          </p:cNvPr>
          <p:cNvSpPr>
            <a:spLocks noGrp="1"/>
          </p:cNvSpPr>
          <p:nvPr>
            <p:ph type="title"/>
          </p:nvPr>
        </p:nvSpPr>
        <p:spPr>
          <a:xfrm>
            <a:off x="609600" y="4754803"/>
            <a:ext cx="10972800" cy="1362075"/>
          </a:xfrm>
        </p:spPr>
        <p:txBody>
          <a:bodyPr/>
          <a:lstStyle/>
          <a:p>
            <a:r>
              <a:rPr lang="en-SG" dirty="0"/>
              <a:t>What is data science?</a:t>
            </a:r>
          </a:p>
        </p:txBody>
      </p:sp>
      <p:sp>
        <p:nvSpPr>
          <p:cNvPr id="5" name="Text Placeholder 4">
            <a:extLst>
              <a:ext uri="{FF2B5EF4-FFF2-40B4-BE49-F238E27FC236}">
                <a16:creationId xmlns:a16="http://schemas.microsoft.com/office/drawing/2014/main" id="{1374A260-5F40-499A-8353-FE0E0586925E}"/>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8059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28368" y="4522156"/>
            <a:ext cx="5345832" cy="1481613"/>
          </a:xfrm>
        </p:spPr>
        <p:txBody>
          <a:bodyPr vert="horz" lIns="91440" tIns="45720" rIns="91440" bIns="45720" rtlCol="0" anchor="t">
            <a:normAutofit/>
          </a:bodyPr>
          <a:lstStyle/>
          <a:p>
            <a:r>
              <a:rPr lang="en-US" sz="3100" kern="1200" dirty="0">
                <a:solidFill>
                  <a:schemeClr val="tx1"/>
                </a:solidFill>
                <a:latin typeface="+mj-lt"/>
                <a:ea typeface="+mj-ea"/>
                <a:cs typeface="+mj-cs"/>
              </a:rPr>
              <a:t>Data and information</a:t>
            </a:r>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kern="1200" dirty="0">
                <a:solidFill>
                  <a:schemeClr val="tx1"/>
                </a:solidFill>
                <a:latin typeface="+mj-lt"/>
                <a:ea typeface="+mj-ea"/>
                <a:cs typeface="+mj-cs"/>
              </a:rPr>
              <a:t>from places you hardly notice</a:t>
            </a:r>
          </a:p>
        </p:txBody>
      </p:sp>
      <p:sp>
        <p:nvSpPr>
          <p:cNvPr id="71" name="Freeform: Shape 70">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rotWithShape="1">
          <a:blip r:embed="rId3"/>
          <a:srcRect r="3672" b="4"/>
          <a:stretch/>
        </p:blipFill>
        <p:spPr>
          <a:xfrm>
            <a:off x="1246573" y="10"/>
            <a:ext cx="3913632" cy="228522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5" name="Picture 4"/>
          <p:cNvPicPr>
            <a:picLocks noChangeAspect="1"/>
          </p:cNvPicPr>
          <p:nvPr/>
        </p:nvPicPr>
        <p:blipFill rotWithShape="1">
          <a:blip r:embed="rId4"/>
          <a:srcRect l="36539" r="11393" b="1"/>
          <a:stretch/>
        </p:blipFill>
        <p:spPr>
          <a:xfrm>
            <a:off x="20" y="2288331"/>
            <a:ext cx="356461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75" name="Oval 74">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5"/>
          <a:srcRect l="5191" r="814" b="6"/>
          <a:stretch/>
        </p:blipFill>
        <p:spPr>
          <a:xfrm>
            <a:off x="5525559" y="725908"/>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77" name="Freeform: Shape 76">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Image result for singtel public phone"/>
          <p:cNvPicPr>
            <a:picLocks noChangeAspect="1" noChangeArrowheads="1"/>
          </p:cNvPicPr>
          <p:nvPr/>
        </p:nvPicPr>
        <p:blipFill rotWithShape="1">
          <a:blip r:embed="rId6">
            <a:extLst>
              <a:ext uri="{28A0092B-C50C-407E-A947-70E740481C1C}">
                <a14:useLocalDpi xmlns:a14="http://schemas.microsoft.com/office/drawing/2010/main" val="0"/>
              </a:ext>
            </a:extLst>
          </a:blip>
          <a:srcRect l="52273" t="-127" r="-1" b="1442"/>
          <a:stretch/>
        </p:blipFill>
        <p:spPr bwMode="auto">
          <a:xfrm>
            <a:off x="8918761" y="-4331"/>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79" name="Freeform: Shape 78">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rotWithShape="1">
          <a:blip r:embed="rId7"/>
          <a:srcRect l="26151" t="-1212" r="-1271" b="1207"/>
          <a:stretch/>
        </p:blipFill>
        <p:spPr>
          <a:xfrm>
            <a:off x="9363236"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
        <p:nvSpPr>
          <p:cNvPr id="18" name="Title 1">
            <a:extLst>
              <a:ext uri="{FF2B5EF4-FFF2-40B4-BE49-F238E27FC236}">
                <a16:creationId xmlns:a16="http://schemas.microsoft.com/office/drawing/2014/main" id="{25C26E08-F6B4-4031-A0AD-6D31FE1B711D}"/>
              </a:ext>
            </a:extLst>
          </p:cNvPr>
          <p:cNvSpPr txBox="1">
            <a:spLocks/>
          </p:cNvSpPr>
          <p:nvPr/>
        </p:nvSpPr>
        <p:spPr>
          <a:xfrm>
            <a:off x="4343346" y="5300884"/>
            <a:ext cx="4937937" cy="13632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00" dirty="0"/>
          </a:p>
        </p:txBody>
      </p:sp>
      <p:pic>
        <p:nvPicPr>
          <p:cNvPr id="19" name="Picture 18">
            <a:extLst>
              <a:ext uri="{FF2B5EF4-FFF2-40B4-BE49-F238E27FC236}">
                <a16:creationId xmlns:a16="http://schemas.microsoft.com/office/drawing/2014/main" id="{1AA01434-3795-4D8E-9D76-6A99EEF98C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6496255"/>
            <a:ext cx="12192000" cy="382524"/>
          </a:xfrm>
          <a:prstGeom prst="rect">
            <a:avLst/>
          </a:prstGeom>
        </p:spPr>
      </p:pic>
    </p:spTree>
    <p:extLst>
      <p:ext uri="{BB962C8B-B14F-4D97-AF65-F5344CB8AC3E}">
        <p14:creationId xmlns:p14="http://schemas.microsoft.com/office/powerpoint/2010/main" val="127466957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54294" y="4522156"/>
            <a:ext cx="6496305" cy="1719936"/>
          </a:xfrm>
        </p:spPr>
        <p:txBody>
          <a:bodyPr vert="horz" lIns="91440" tIns="45720" rIns="91440" bIns="45720" rtlCol="0" anchor="t">
            <a:normAutofit/>
          </a:bodyPr>
          <a:lstStyle/>
          <a:p>
            <a:r>
              <a:rPr lang="en-US" sz="4000" kern="1200" dirty="0">
                <a:solidFill>
                  <a:schemeClr val="tx1"/>
                </a:solidFill>
                <a:latin typeface="+mj-lt"/>
                <a:ea typeface="+mj-ea"/>
                <a:cs typeface="+mj-cs"/>
              </a:rPr>
              <a:t>We are </a:t>
            </a:r>
            <a:r>
              <a:rPr lang="en-US" sz="4000" u="sng" kern="1200" dirty="0">
                <a:solidFill>
                  <a:schemeClr val="tx1"/>
                </a:solidFill>
                <a:latin typeface="+mj-lt"/>
                <a:ea typeface="+mj-ea"/>
                <a:cs typeface="+mj-cs"/>
              </a:rPr>
              <a:t>consuming</a:t>
            </a:r>
            <a:r>
              <a:rPr lang="en-US" sz="4000" kern="1200" dirty="0">
                <a:solidFill>
                  <a:schemeClr val="tx1"/>
                </a:solidFill>
                <a:latin typeface="+mj-lt"/>
                <a:ea typeface="+mj-ea"/>
                <a:cs typeface="+mj-cs"/>
              </a:rPr>
              <a:t> and </a:t>
            </a:r>
            <a:r>
              <a:rPr lang="en-US" sz="4000" u="sng" kern="1200" dirty="0">
                <a:solidFill>
                  <a:schemeClr val="tx1"/>
                </a:solidFill>
                <a:latin typeface="+mj-lt"/>
                <a:ea typeface="+mj-ea"/>
                <a:cs typeface="+mj-cs"/>
              </a:rPr>
              <a:t>generating</a:t>
            </a:r>
            <a:r>
              <a:rPr lang="en-US" sz="4000" kern="1200" dirty="0">
                <a:solidFill>
                  <a:schemeClr val="tx1"/>
                </a:solidFill>
                <a:latin typeface="+mj-lt"/>
                <a:ea typeface="+mj-ea"/>
                <a:cs typeface="+mj-cs"/>
              </a:rPr>
              <a:t> data every day</a:t>
            </a:r>
          </a:p>
        </p:txBody>
      </p:sp>
      <p:sp>
        <p:nvSpPr>
          <p:cNvPr id="83" name="Freeform: Shape 82">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13091"/>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8" name="Picture 14" descr="Image result for amazon butt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70" b="2"/>
          <a:stretch/>
        </p:blipFill>
        <p:spPr bwMode="auto">
          <a:xfrm>
            <a:off x="1246574" y="10"/>
            <a:ext cx="3913632" cy="228522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descr="Image result for messaging app"/>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574" t="-1868" r="26422" b="1867"/>
          <a:stretch/>
        </p:blipFill>
        <p:spPr bwMode="auto">
          <a:xfrm>
            <a:off x="20" y="2279205"/>
            <a:ext cx="356461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a:extLst>
            <a:ext uri="{909E8E84-426E-40DD-AFC4-6F175D3DCCD1}">
              <a14:hiddenFill xmlns:a14="http://schemas.microsoft.com/office/drawing/2010/main">
                <a:solidFill>
                  <a:srgbClr val="FFFFFF"/>
                </a:solidFill>
              </a14:hiddenFill>
            </a:ext>
          </a:extLst>
        </p:spPr>
      </p:pic>
      <p:sp>
        <p:nvSpPr>
          <p:cNvPr id="87" name="Oval 8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7279"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Image result for gp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250" r="11750"/>
          <a:stretch/>
        </p:blipFill>
        <p:spPr bwMode="auto">
          <a:xfrm>
            <a:off x="5511871" y="780500"/>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89" name="Freeform: Shape 88">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34" name="Picture 10" descr="Image result for facebook profile"/>
          <p:cNvPicPr>
            <a:picLocks noChangeAspect="1" noChangeArrowheads="1"/>
          </p:cNvPicPr>
          <p:nvPr/>
        </p:nvPicPr>
        <p:blipFill rotWithShape="1">
          <a:blip r:embed="rId6">
            <a:extLst>
              <a:ext uri="{28A0092B-C50C-407E-A947-70E740481C1C}">
                <a14:useLocalDpi xmlns:a14="http://schemas.microsoft.com/office/drawing/2010/main" val="0"/>
              </a:ext>
            </a:extLst>
          </a:blip>
          <a:srcRect l="6585" r="46835" b="1"/>
          <a:stretch/>
        </p:blipFill>
        <p:spPr bwMode="auto">
          <a:xfrm>
            <a:off x="8918761" y="-4331"/>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BB77C79-0461-44F2-820B-7611802003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96255"/>
            <a:ext cx="12192000" cy="382524"/>
          </a:xfrm>
          <a:prstGeom prst="rect">
            <a:avLst/>
          </a:prstGeom>
        </p:spPr>
      </p:pic>
    </p:spTree>
    <p:extLst>
      <p:ext uri="{BB962C8B-B14F-4D97-AF65-F5344CB8AC3E}">
        <p14:creationId xmlns:p14="http://schemas.microsoft.com/office/powerpoint/2010/main" val="8246004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a:t>
            </a:r>
          </a:p>
        </p:txBody>
      </p:sp>
      <p:sp>
        <p:nvSpPr>
          <p:cNvPr id="3" name="Content Placeholder 2"/>
          <p:cNvSpPr>
            <a:spLocks noGrp="1"/>
          </p:cNvSpPr>
          <p:nvPr>
            <p:ph idx="1"/>
          </p:nvPr>
        </p:nvSpPr>
        <p:spPr>
          <a:xfrm>
            <a:off x="609600" y="1889196"/>
            <a:ext cx="6416233" cy="1434944"/>
          </a:xfrm>
        </p:spPr>
        <p:txBody>
          <a:bodyPr>
            <a:normAutofit/>
          </a:bodyPr>
          <a:lstStyle/>
          <a:p>
            <a:pPr marL="0" indent="0">
              <a:buNone/>
            </a:pPr>
            <a:r>
              <a:rPr lang="en-US" dirty="0"/>
              <a:t>Exploration and analysis of data in order to discover meaningful patterns to answer critical questions</a:t>
            </a:r>
          </a:p>
        </p:txBody>
      </p:sp>
      <p:pic>
        <p:nvPicPr>
          <p:cNvPr id="5" name="Picture 4">
            <a:extLst>
              <a:ext uri="{FF2B5EF4-FFF2-40B4-BE49-F238E27FC236}">
                <a16:creationId xmlns:a16="http://schemas.microsoft.com/office/drawing/2014/main" id="{2814F865-E656-43B8-9D6B-A698AD85A8F7}"/>
              </a:ext>
            </a:extLst>
          </p:cNvPr>
          <p:cNvPicPr>
            <a:picLocks noChangeAspect="1"/>
          </p:cNvPicPr>
          <p:nvPr/>
        </p:nvPicPr>
        <p:blipFill rotWithShape="1">
          <a:blip r:embed="rId3">
            <a:extLst>
              <a:ext uri="{28A0092B-C50C-407E-A947-70E740481C1C}">
                <a14:useLocalDpi xmlns:a14="http://schemas.microsoft.com/office/drawing/2010/main" val="0"/>
              </a:ext>
            </a:extLst>
          </a:blip>
          <a:srcRect l="11979" t="18316" r="55256" b="49470"/>
          <a:stretch/>
        </p:blipFill>
        <p:spPr>
          <a:xfrm>
            <a:off x="7257327" y="624399"/>
            <a:ext cx="4815068" cy="4734046"/>
          </a:xfrm>
          <a:prstGeom prst="rect">
            <a:avLst/>
          </a:prstGeom>
        </p:spPr>
      </p:pic>
      <p:pic>
        <p:nvPicPr>
          <p:cNvPr id="13" name="Picture 12">
            <a:extLst>
              <a:ext uri="{FF2B5EF4-FFF2-40B4-BE49-F238E27FC236}">
                <a16:creationId xmlns:a16="http://schemas.microsoft.com/office/drawing/2014/main" id="{57A0AC0E-EC8B-48DE-B57B-10FCE2257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9637" y="5049463"/>
            <a:ext cx="4143737" cy="1180412"/>
          </a:xfrm>
          <a:prstGeom prst="rect">
            <a:avLst/>
          </a:prstGeom>
        </p:spPr>
      </p:pic>
      <p:sp>
        <p:nvSpPr>
          <p:cNvPr id="11" name="TextBox 10">
            <a:extLst>
              <a:ext uri="{FF2B5EF4-FFF2-40B4-BE49-F238E27FC236}">
                <a16:creationId xmlns:a16="http://schemas.microsoft.com/office/drawing/2014/main" id="{63BB44B1-3B6B-48DE-8BC9-236D4BFCF937}"/>
              </a:ext>
            </a:extLst>
          </p:cNvPr>
          <p:cNvSpPr txBox="1"/>
          <p:nvPr/>
        </p:nvSpPr>
        <p:spPr>
          <a:xfrm>
            <a:off x="4799638" y="5178004"/>
            <a:ext cx="3233194" cy="923330"/>
          </a:xfrm>
          <a:prstGeom prst="rect">
            <a:avLst/>
          </a:prstGeom>
          <a:noFill/>
        </p:spPr>
        <p:txBody>
          <a:bodyPr wrap="square" rtlCol="0">
            <a:spAutoFit/>
          </a:bodyPr>
          <a:lstStyle/>
          <a:p>
            <a:pPr algn="ctr"/>
            <a:r>
              <a:rPr lang="en-US" i="1" dirty="0"/>
              <a:t>“Which of these people most likely belong to the same interest group?”</a:t>
            </a:r>
          </a:p>
        </p:txBody>
      </p:sp>
      <p:pic>
        <p:nvPicPr>
          <p:cNvPr id="16" name="Picture 15">
            <a:extLst>
              <a:ext uri="{FF2B5EF4-FFF2-40B4-BE49-F238E27FC236}">
                <a16:creationId xmlns:a16="http://schemas.microsoft.com/office/drawing/2014/main" id="{75E316AD-9FD9-4835-95D8-651FE113C6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513" y="5049463"/>
            <a:ext cx="4143737" cy="1180412"/>
          </a:xfrm>
          <a:prstGeom prst="rect">
            <a:avLst/>
          </a:prstGeom>
        </p:spPr>
      </p:pic>
      <p:sp>
        <p:nvSpPr>
          <p:cNvPr id="14" name="TextBox 13">
            <a:extLst>
              <a:ext uri="{FF2B5EF4-FFF2-40B4-BE49-F238E27FC236}">
                <a16:creationId xmlns:a16="http://schemas.microsoft.com/office/drawing/2014/main" id="{9C4B65E0-49AC-4E2A-9B4E-2F367B7D1E3F}"/>
              </a:ext>
            </a:extLst>
          </p:cNvPr>
          <p:cNvSpPr txBox="1"/>
          <p:nvPr/>
        </p:nvSpPr>
        <p:spPr>
          <a:xfrm>
            <a:off x="90672" y="5178004"/>
            <a:ext cx="3469237" cy="923330"/>
          </a:xfrm>
          <a:prstGeom prst="rect">
            <a:avLst/>
          </a:prstGeom>
          <a:noFill/>
        </p:spPr>
        <p:txBody>
          <a:bodyPr wrap="square" rtlCol="0">
            <a:spAutoFit/>
          </a:bodyPr>
          <a:lstStyle/>
          <a:p>
            <a:pPr algn="ctr"/>
            <a:r>
              <a:rPr lang="en-US" i="1" dirty="0"/>
              <a:t>“What kind of promotional events should we organize to help new sellers gain attention?”</a:t>
            </a:r>
          </a:p>
        </p:txBody>
      </p:sp>
      <p:pic>
        <p:nvPicPr>
          <p:cNvPr id="18" name="Picture 17">
            <a:extLst>
              <a:ext uri="{FF2B5EF4-FFF2-40B4-BE49-F238E27FC236}">
                <a16:creationId xmlns:a16="http://schemas.microsoft.com/office/drawing/2014/main" id="{25494A3F-2119-4DD0-B930-ED1E66C9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3635656"/>
            <a:ext cx="6180881" cy="1285266"/>
          </a:xfrm>
          <a:prstGeom prst="rect">
            <a:avLst/>
          </a:prstGeom>
        </p:spPr>
      </p:pic>
      <p:sp>
        <p:nvSpPr>
          <p:cNvPr id="15" name="TextBox 14">
            <a:extLst>
              <a:ext uri="{FF2B5EF4-FFF2-40B4-BE49-F238E27FC236}">
                <a16:creationId xmlns:a16="http://schemas.microsoft.com/office/drawing/2014/main" id="{DB00594D-B0F0-47A3-9C49-1AB06243B37B}"/>
              </a:ext>
            </a:extLst>
          </p:cNvPr>
          <p:cNvSpPr txBox="1"/>
          <p:nvPr/>
        </p:nvSpPr>
        <p:spPr>
          <a:xfrm>
            <a:off x="713079" y="3849134"/>
            <a:ext cx="4958516" cy="1200329"/>
          </a:xfrm>
          <a:prstGeom prst="rect">
            <a:avLst/>
          </a:prstGeom>
          <a:noFill/>
        </p:spPr>
        <p:txBody>
          <a:bodyPr wrap="square" rtlCol="0">
            <a:spAutoFit/>
          </a:bodyPr>
          <a:lstStyle/>
          <a:p>
            <a:pPr algn="ctr"/>
            <a:r>
              <a:rPr lang="en-US" i="1" dirty="0"/>
              <a:t>“Based on the websites this person has visited over the past month, what are the chances that he will click an advertisement from this category?”</a:t>
            </a:r>
          </a:p>
          <a:p>
            <a:endParaRPr lang="en-SG" dirty="0"/>
          </a:p>
        </p:txBody>
      </p:sp>
      <p:sp>
        <p:nvSpPr>
          <p:cNvPr id="20" name="Rectangle 19">
            <a:extLst>
              <a:ext uri="{FF2B5EF4-FFF2-40B4-BE49-F238E27FC236}">
                <a16:creationId xmlns:a16="http://schemas.microsoft.com/office/drawing/2014/main" id="{929EE5E3-18F3-4180-9F08-5C6189CCD02B}"/>
              </a:ext>
            </a:extLst>
          </p:cNvPr>
          <p:cNvSpPr/>
          <p:nvPr/>
        </p:nvSpPr>
        <p:spPr>
          <a:xfrm>
            <a:off x="8381423" y="5545444"/>
            <a:ext cx="335280" cy="646331"/>
          </a:xfrm>
          <a:prstGeom prst="rect">
            <a:avLst/>
          </a:prstGeom>
        </p:spPr>
        <p:txBody>
          <a:bodyPr wrap="square">
            <a:spAutoFit/>
          </a:bodyPr>
          <a:lstStyle/>
          <a:p>
            <a:r>
              <a:rPr lang="en-SG" sz="3600" dirty="0">
                <a:solidFill>
                  <a:schemeClr val="accent1">
                    <a:lumMod val="60000"/>
                    <a:lumOff val="40000"/>
                  </a:schemeClr>
                </a:solidFill>
              </a:rPr>
              <a:t>f</a:t>
            </a:r>
          </a:p>
        </p:txBody>
      </p:sp>
      <p:pic>
        <p:nvPicPr>
          <p:cNvPr id="22" name="Picture 21">
            <a:extLst>
              <a:ext uri="{FF2B5EF4-FFF2-40B4-BE49-F238E27FC236}">
                <a16:creationId xmlns:a16="http://schemas.microsoft.com/office/drawing/2014/main" id="{948F064A-4E14-4537-9437-6BC19AE15A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5449" y="2140060"/>
            <a:ext cx="682508" cy="682508"/>
          </a:xfrm>
          <a:prstGeom prst="rect">
            <a:avLst/>
          </a:prstGeom>
        </p:spPr>
      </p:pic>
      <p:pic>
        <p:nvPicPr>
          <p:cNvPr id="1028" name="Picture 4" descr="Image result for google ads">
            <a:extLst>
              <a:ext uri="{FF2B5EF4-FFF2-40B4-BE49-F238E27FC236}">
                <a16:creationId xmlns:a16="http://schemas.microsoft.com/office/drawing/2014/main" id="{50F27A65-2D98-4E75-9B71-D29ACB9A91E2}"/>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7483" t="19810" r="37085" b="20000"/>
          <a:stretch/>
        </p:blipFill>
        <p:spPr bwMode="auto">
          <a:xfrm>
            <a:off x="6096000" y="4235761"/>
            <a:ext cx="543221" cy="6122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C8BB29-79A5-4179-BF79-345F8D629C1F}"/>
              </a:ext>
            </a:extLst>
          </p:cNvPr>
          <p:cNvPicPr>
            <a:picLocks noChangeAspect="1"/>
          </p:cNvPicPr>
          <p:nvPr/>
        </p:nvPicPr>
        <p:blipFill rotWithShape="1">
          <a:blip r:embed="rId8">
            <a:clrChange>
              <a:clrFrom>
                <a:srgbClr val="FFFFFF"/>
              </a:clrFrom>
              <a:clrTo>
                <a:srgbClr val="FFFFFF">
                  <a:alpha val="0"/>
                </a:srgbClr>
              </a:clrTo>
            </a:clrChange>
          </a:blip>
          <a:srcRect b="30093"/>
          <a:stretch/>
        </p:blipFill>
        <p:spPr>
          <a:xfrm>
            <a:off x="3711735" y="5614990"/>
            <a:ext cx="515106" cy="505396"/>
          </a:xfrm>
          <a:prstGeom prst="rect">
            <a:avLst/>
          </a:prstGeom>
        </p:spPr>
      </p:pic>
    </p:spTree>
    <p:extLst>
      <p:ext uri="{BB962C8B-B14F-4D97-AF65-F5344CB8AC3E}">
        <p14:creationId xmlns:p14="http://schemas.microsoft.com/office/powerpoint/2010/main" val="373314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A516185-39A0-4584-B54C-798482A8AC14}"/>
              </a:ext>
            </a:extLst>
          </p:cNvPr>
          <p:cNvGrpSpPr/>
          <p:nvPr/>
        </p:nvGrpSpPr>
        <p:grpSpPr>
          <a:xfrm>
            <a:off x="744583" y="980158"/>
            <a:ext cx="10542850" cy="1608450"/>
            <a:chOff x="398270" y="1584102"/>
            <a:chExt cx="10542850" cy="1608450"/>
          </a:xfrm>
        </p:grpSpPr>
        <p:sp>
          <p:nvSpPr>
            <p:cNvPr id="12" name="Arrow: Right 11">
              <a:extLst>
                <a:ext uri="{FF2B5EF4-FFF2-40B4-BE49-F238E27FC236}">
                  <a16:creationId xmlns:a16="http://schemas.microsoft.com/office/drawing/2014/main" id="{00CA4C92-797A-42D5-9FDA-951A0DA19B70}"/>
                </a:ext>
              </a:extLst>
            </p:cNvPr>
            <p:cNvSpPr/>
            <p:nvPr/>
          </p:nvSpPr>
          <p:spPr>
            <a:xfrm>
              <a:off x="1266178" y="2518993"/>
              <a:ext cx="8967018" cy="673559"/>
            </a:xfrm>
            <a:prstGeom prst="rightArrow">
              <a:avLst>
                <a:gd name="adj1" fmla="val 40793"/>
                <a:gd name="adj2" fmla="val 50000"/>
              </a:avLst>
            </a:prstGeom>
            <a:gradFill flip="none" rotWithShape="1">
              <a:gsLst>
                <a:gs pos="0">
                  <a:srgbClr val="0A3C89"/>
                </a:gs>
                <a:gs pos="100000">
                  <a:schemeClr val="accent1">
                    <a:tint val="50000"/>
                    <a:shade val="100000"/>
                    <a:satMod val="350000"/>
                  </a:schemeClr>
                </a:gs>
              </a:gsLst>
              <a:lin ang="0" scaled="1"/>
              <a:tileRect/>
            </a:gradFill>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9A00EE52-428F-44A0-B66F-1E2339FFB6DE}"/>
                </a:ext>
              </a:extLst>
            </p:cNvPr>
            <p:cNvSpPr/>
            <p:nvPr/>
          </p:nvSpPr>
          <p:spPr>
            <a:xfrm>
              <a:off x="398270" y="1584102"/>
              <a:ext cx="2438400" cy="673559"/>
            </a:xfrm>
            <a:custGeom>
              <a:avLst/>
              <a:gdLst>
                <a:gd name="connsiteX0" fmla="*/ 0 w 2438400"/>
                <a:gd name="connsiteY0" fmla="*/ 112262 h 673559"/>
                <a:gd name="connsiteX1" fmla="*/ 112262 w 2438400"/>
                <a:gd name="connsiteY1" fmla="*/ 0 h 673559"/>
                <a:gd name="connsiteX2" fmla="*/ 2326138 w 2438400"/>
                <a:gd name="connsiteY2" fmla="*/ 0 h 673559"/>
                <a:gd name="connsiteX3" fmla="*/ 2438400 w 2438400"/>
                <a:gd name="connsiteY3" fmla="*/ 112262 h 673559"/>
                <a:gd name="connsiteX4" fmla="*/ 2438400 w 2438400"/>
                <a:gd name="connsiteY4" fmla="*/ 561297 h 673559"/>
                <a:gd name="connsiteX5" fmla="*/ 2326138 w 2438400"/>
                <a:gd name="connsiteY5" fmla="*/ 673559 h 673559"/>
                <a:gd name="connsiteX6" fmla="*/ 112262 w 2438400"/>
                <a:gd name="connsiteY6" fmla="*/ 673559 h 673559"/>
                <a:gd name="connsiteX7" fmla="*/ 0 w 2438400"/>
                <a:gd name="connsiteY7" fmla="*/ 561297 h 673559"/>
                <a:gd name="connsiteX8" fmla="*/ 0 w 2438400"/>
                <a:gd name="connsiteY8" fmla="*/ 112262 h 67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673559">
                  <a:moveTo>
                    <a:pt x="0" y="112262"/>
                  </a:moveTo>
                  <a:cubicBezTo>
                    <a:pt x="0" y="50261"/>
                    <a:pt x="50261" y="0"/>
                    <a:pt x="112262" y="0"/>
                  </a:cubicBezTo>
                  <a:lnTo>
                    <a:pt x="2326138" y="0"/>
                  </a:lnTo>
                  <a:cubicBezTo>
                    <a:pt x="2388139" y="0"/>
                    <a:pt x="2438400" y="50261"/>
                    <a:pt x="2438400" y="112262"/>
                  </a:cubicBezTo>
                  <a:lnTo>
                    <a:pt x="2438400" y="561297"/>
                  </a:lnTo>
                  <a:cubicBezTo>
                    <a:pt x="2438400" y="623298"/>
                    <a:pt x="2388139" y="673559"/>
                    <a:pt x="2326138" y="673559"/>
                  </a:cubicBezTo>
                  <a:lnTo>
                    <a:pt x="112262" y="673559"/>
                  </a:lnTo>
                  <a:cubicBezTo>
                    <a:pt x="50261" y="673559"/>
                    <a:pt x="0" y="623298"/>
                    <a:pt x="0" y="561297"/>
                  </a:cubicBezTo>
                  <a:lnTo>
                    <a:pt x="0" y="112262"/>
                  </a:lnTo>
                  <a:close/>
                </a:path>
              </a:pathLst>
            </a:custGeom>
            <a:solidFill>
              <a:srgbClr val="181C62"/>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9560" tIns="139560" rIns="139560" bIns="139560"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p>
          </p:txBody>
        </p:sp>
        <p:sp>
          <p:nvSpPr>
            <p:cNvPr id="14" name="Freeform: Shape 13">
              <a:extLst>
                <a:ext uri="{FF2B5EF4-FFF2-40B4-BE49-F238E27FC236}">
                  <a16:creationId xmlns:a16="http://schemas.microsoft.com/office/drawing/2014/main" id="{1EE2FE20-D5F2-43E7-A256-651CE82FDE81}"/>
                </a:ext>
              </a:extLst>
            </p:cNvPr>
            <p:cNvSpPr/>
            <p:nvPr/>
          </p:nvSpPr>
          <p:spPr>
            <a:xfrm>
              <a:off x="4508816" y="1584103"/>
              <a:ext cx="2438400" cy="673559"/>
            </a:xfrm>
            <a:custGeom>
              <a:avLst/>
              <a:gdLst>
                <a:gd name="connsiteX0" fmla="*/ 0 w 2438400"/>
                <a:gd name="connsiteY0" fmla="*/ 112262 h 673559"/>
                <a:gd name="connsiteX1" fmla="*/ 112262 w 2438400"/>
                <a:gd name="connsiteY1" fmla="*/ 0 h 673559"/>
                <a:gd name="connsiteX2" fmla="*/ 2326138 w 2438400"/>
                <a:gd name="connsiteY2" fmla="*/ 0 h 673559"/>
                <a:gd name="connsiteX3" fmla="*/ 2438400 w 2438400"/>
                <a:gd name="connsiteY3" fmla="*/ 112262 h 673559"/>
                <a:gd name="connsiteX4" fmla="*/ 2438400 w 2438400"/>
                <a:gd name="connsiteY4" fmla="*/ 561297 h 673559"/>
                <a:gd name="connsiteX5" fmla="*/ 2326138 w 2438400"/>
                <a:gd name="connsiteY5" fmla="*/ 673559 h 673559"/>
                <a:gd name="connsiteX6" fmla="*/ 112262 w 2438400"/>
                <a:gd name="connsiteY6" fmla="*/ 673559 h 673559"/>
                <a:gd name="connsiteX7" fmla="*/ 0 w 2438400"/>
                <a:gd name="connsiteY7" fmla="*/ 561297 h 673559"/>
                <a:gd name="connsiteX8" fmla="*/ 0 w 2438400"/>
                <a:gd name="connsiteY8" fmla="*/ 112262 h 67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673559">
                  <a:moveTo>
                    <a:pt x="0" y="112262"/>
                  </a:moveTo>
                  <a:cubicBezTo>
                    <a:pt x="0" y="50261"/>
                    <a:pt x="50261" y="0"/>
                    <a:pt x="112262" y="0"/>
                  </a:cubicBezTo>
                  <a:lnTo>
                    <a:pt x="2326138" y="0"/>
                  </a:lnTo>
                  <a:cubicBezTo>
                    <a:pt x="2388139" y="0"/>
                    <a:pt x="2438400" y="50261"/>
                    <a:pt x="2438400" y="112262"/>
                  </a:cubicBezTo>
                  <a:lnTo>
                    <a:pt x="2438400" y="561297"/>
                  </a:lnTo>
                  <a:cubicBezTo>
                    <a:pt x="2438400" y="623298"/>
                    <a:pt x="2388139" y="673559"/>
                    <a:pt x="2326138" y="673559"/>
                  </a:cubicBezTo>
                  <a:lnTo>
                    <a:pt x="112262" y="673559"/>
                  </a:lnTo>
                  <a:cubicBezTo>
                    <a:pt x="50261" y="673559"/>
                    <a:pt x="0" y="623298"/>
                    <a:pt x="0" y="561297"/>
                  </a:cubicBezTo>
                  <a:lnTo>
                    <a:pt x="0" y="112262"/>
                  </a:lnTo>
                  <a:close/>
                </a:path>
              </a:pathLst>
            </a:custGeom>
            <a:solidFill>
              <a:srgbClr val="054491"/>
            </a:solidFill>
            <a:ln>
              <a:noFill/>
            </a:ln>
          </p:spPr>
          <p:style>
            <a:lnRef idx="2">
              <a:schemeClr val="lt1">
                <a:hueOff val="0"/>
                <a:satOff val="0"/>
                <a:lumOff val="0"/>
                <a:alphaOff val="0"/>
              </a:schemeClr>
            </a:lnRef>
            <a:fillRef idx="1">
              <a:schemeClr val="accent4">
                <a:hueOff val="-2232385"/>
                <a:satOff val="13449"/>
                <a:lumOff val="1078"/>
                <a:alphaOff val="0"/>
              </a:schemeClr>
            </a:fillRef>
            <a:effectRef idx="0">
              <a:schemeClr val="accent4">
                <a:hueOff val="-2232385"/>
                <a:satOff val="13449"/>
                <a:lumOff val="1078"/>
                <a:alphaOff val="0"/>
              </a:schemeClr>
            </a:effectRef>
            <a:fontRef idx="minor">
              <a:schemeClr val="lt1"/>
            </a:fontRef>
          </p:style>
          <p:txBody>
            <a:bodyPr spcFirstLastPara="0" vert="horz" wrap="square" lIns="139560" tIns="139560" rIns="139560" bIns="139560" numCol="1" spcCol="1270" anchor="ctr" anchorCtr="0">
              <a:noAutofit/>
            </a:bodyPr>
            <a:lstStyle/>
            <a:p>
              <a:pPr marL="0" lvl="0" indent="0" algn="ctr" defTabSz="1244600">
                <a:lnSpc>
                  <a:spcPct val="90000"/>
                </a:lnSpc>
                <a:spcBef>
                  <a:spcPct val="0"/>
                </a:spcBef>
                <a:spcAft>
                  <a:spcPct val="35000"/>
                </a:spcAft>
                <a:buNone/>
              </a:pPr>
              <a:r>
                <a:rPr lang="en-US" sz="2800" kern="1200" dirty="0"/>
                <a:t>Information</a:t>
              </a:r>
            </a:p>
          </p:txBody>
        </p:sp>
        <p:sp>
          <p:nvSpPr>
            <p:cNvPr id="15" name="Freeform: Shape 14">
              <a:extLst>
                <a:ext uri="{FF2B5EF4-FFF2-40B4-BE49-F238E27FC236}">
                  <a16:creationId xmlns:a16="http://schemas.microsoft.com/office/drawing/2014/main" id="{A4153294-5722-4C8F-87A9-057DB35088C3}"/>
                </a:ext>
              </a:extLst>
            </p:cNvPr>
            <p:cNvSpPr/>
            <p:nvPr/>
          </p:nvSpPr>
          <p:spPr>
            <a:xfrm>
              <a:off x="8502720" y="1584102"/>
              <a:ext cx="2438400" cy="673559"/>
            </a:xfrm>
            <a:custGeom>
              <a:avLst/>
              <a:gdLst>
                <a:gd name="connsiteX0" fmla="*/ 0 w 2438400"/>
                <a:gd name="connsiteY0" fmla="*/ 112262 h 673559"/>
                <a:gd name="connsiteX1" fmla="*/ 112262 w 2438400"/>
                <a:gd name="connsiteY1" fmla="*/ 0 h 673559"/>
                <a:gd name="connsiteX2" fmla="*/ 2326138 w 2438400"/>
                <a:gd name="connsiteY2" fmla="*/ 0 h 673559"/>
                <a:gd name="connsiteX3" fmla="*/ 2438400 w 2438400"/>
                <a:gd name="connsiteY3" fmla="*/ 112262 h 673559"/>
                <a:gd name="connsiteX4" fmla="*/ 2438400 w 2438400"/>
                <a:gd name="connsiteY4" fmla="*/ 561297 h 673559"/>
                <a:gd name="connsiteX5" fmla="*/ 2326138 w 2438400"/>
                <a:gd name="connsiteY5" fmla="*/ 673559 h 673559"/>
                <a:gd name="connsiteX6" fmla="*/ 112262 w 2438400"/>
                <a:gd name="connsiteY6" fmla="*/ 673559 h 673559"/>
                <a:gd name="connsiteX7" fmla="*/ 0 w 2438400"/>
                <a:gd name="connsiteY7" fmla="*/ 561297 h 673559"/>
                <a:gd name="connsiteX8" fmla="*/ 0 w 2438400"/>
                <a:gd name="connsiteY8" fmla="*/ 112262 h 67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673559">
                  <a:moveTo>
                    <a:pt x="0" y="112262"/>
                  </a:moveTo>
                  <a:cubicBezTo>
                    <a:pt x="0" y="50261"/>
                    <a:pt x="50261" y="0"/>
                    <a:pt x="112262" y="0"/>
                  </a:cubicBezTo>
                  <a:lnTo>
                    <a:pt x="2326138" y="0"/>
                  </a:lnTo>
                  <a:cubicBezTo>
                    <a:pt x="2388139" y="0"/>
                    <a:pt x="2438400" y="50261"/>
                    <a:pt x="2438400" y="112262"/>
                  </a:cubicBezTo>
                  <a:lnTo>
                    <a:pt x="2438400" y="561297"/>
                  </a:lnTo>
                  <a:cubicBezTo>
                    <a:pt x="2438400" y="623298"/>
                    <a:pt x="2388139" y="673559"/>
                    <a:pt x="2326138" y="673559"/>
                  </a:cubicBezTo>
                  <a:lnTo>
                    <a:pt x="112262" y="673559"/>
                  </a:lnTo>
                  <a:cubicBezTo>
                    <a:pt x="50261" y="673559"/>
                    <a:pt x="0" y="623298"/>
                    <a:pt x="0" y="561297"/>
                  </a:cubicBezTo>
                  <a:lnTo>
                    <a:pt x="0" y="112262"/>
                  </a:lnTo>
                  <a:close/>
                </a:path>
              </a:pathLst>
            </a:custGeom>
            <a:solidFill>
              <a:srgbClr val="D71440"/>
            </a:solidFill>
            <a:ln>
              <a:noFill/>
            </a:ln>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spcFirstLastPara="0" vert="horz" wrap="square" lIns="139560" tIns="139560" rIns="139560" bIns="139560" numCol="1" spcCol="1270" anchor="ctr" anchorCtr="0">
              <a:noAutofit/>
            </a:bodyPr>
            <a:lstStyle/>
            <a:p>
              <a:pPr marL="0" lvl="0" indent="0" algn="ctr" defTabSz="1244600">
                <a:lnSpc>
                  <a:spcPct val="90000"/>
                </a:lnSpc>
                <a:spcBef>
                  <a:spcPct val="0"/>
                </a:spcBef>
                <a:spcAft>
                  <a:spcPct val="35000"/>
                </a:spcAft>
                <a:buNone/>
              </a:pPr>
              <a:r>
                <a:rPr lang="en-US" sz="2800" kern="1200" dirty="0"/>
                <a:t>Knowledge</a:t>
              </a:r>
            </a:p>
          </p:txBody>
        </p:sp>
      </p:grpSp>
      <p:pic>
        <p:nvPicPr>
          <p:cNvPr id="5" name="Picture 2" descr="Image result for for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597" y="2702778"/>
            <a:ext cx="3621714" cy="21084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4258719" y="2702778"/>
            <a:ext cx="3674562" cy="2160642"/>
          </a:xfrm>
          <a:prstGeom prst="rect">
            <a:avLst/>
          </a:prstGeom>
        </p:spPr>
      </p:pic>
      <p:pic>
        <p:nvPicPr>
          <p:cNvPr id="7" name="Picture 6"/>
          <p:cNvPicPr>
            <a:picLocks noChangeAspect="1"/>
          </p:cNvPicPr>
          <p:nvPr/>
        </p:nvPicPr>
        <p:blipFill>
          <a:blip r:embed="rId4"/>
          <a:stretch>
            <a:fillRect/>
          </a:stretch>
        </p:blipFill>
        <p:spPr>
          <a:xfrm>
            <a:off x="8169883" y="2702778"/>
            <a:ext cx="3840042" cy="2160642"/>
          </a:xfrm>
          <a:prstGeom prst="rect">
            <a:avLst/>
          </a:prstGeom>
        </p:spPr>
      </p:pic>
      <p:sp>
        <p:nvSpPr>
          <p:cNvPr id="8" name="TextBox 7"/>
          <p:cNvSpPr txBox="1"/>
          <p:nvPr/>
        </p:nvSpPr>
        <p:spPr>
          <a:xfrm>
            <a:off x="2123768" y="5262160"/>
            <a:ext cx="7944465" cy="954107"/>
          </a:xfrm>
          <a:prstGeom prst="rect">
            <a:avLst/>
          </a:prstGeom>
          <a:solidFill>
            <a:srgbClr val="FFFF99"/>
          </a:solidFill>
        </p:spPr>
        <p:txBody>
          <a:bodyPr wrap="square" rtlCol="0">
            <a:spAutoFit/>
          </a:bodyPr>
          <a:lstStyle/>
          <a:p>
            <a:pPr algn="ctr"/>
            <a:r>
              <a:rPr lang="en-US" sz="2800" b="1" dirty="0"/>
              <a:t>OBJECTIVE: </a:t>
            </a:r>
            <a:r>
              <a:rPr lang="en-US" sz="2800" dirty="0"/>
              <a:t>Extract knowledge to automate decision-making of identical problems in the future</a:t>
            </a:r>
          </a:p>
        </p:txBody>
      </p:sp>
    </p:spTree>
    <p:extLst>
      <p:ext uri="{BB962C8B-B14F-4D97-AF65-F5344CB8AC3E}">
        <p14:creationId xmlns:p14="http://schemas.microsoft.com/office/powerpoint/2010/main" val="20316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11400" y="4744245"/>
            <a:ext cx="10972800" cy="1500187"/>
          </a:xfrm>
        </p:spPr>
        <p:txBody>
          <a:bodyPr/>
          <a:lstStyle/>
          <a:p>
            <a:r>
              <a:rPr lang="en-US" dirty="0"/>
              <a:t>How do I tell a computer to accomplish a certain task?</a:t>
            </a:r>
          </a:p>
        </p:txBody>
      </p:sp>
      <p:pic>
        <p:nvPicPr>
          <p:cNvPr id="4" name="Picture 3">
            <a:extLst>
              <a:ext uri="{FF2B5EF4-FFF2-40B4-BE49-F238E27FC236}">
                <a16:creationId xmlns:a16="http://schemas.microsoft.com/office/drawing/2014/main" id="{0BA4FCE4-F863-4062-802E-7523A442018B}"/>
              </a:ext>
            </a:extLst>
          </p:cNvPr>
          <p:cNvPicPr>
            <a:picLocks noChangeAspect="1"/>
          </p:cNvPicPr>
          <p:nvPr/>
        </p:nvPicPr>
        <p:blipFill rotWithShape="1">
          <a:blip r:embed="rId2"/>
          <a:srcRect b="4824"/>
          <a:stretch/>
        </p:blipFill>
        <p:spPr>
          <a:xfrm>
            <a:off x="2892425" y="170656"/>
            <a:ext cx="6407150" cy="4573589"/>
          </a:xfrm>
          <a:prstGeom prst="rect">
            <a:avLst/>
          </a:prstGeom>
        </p:spPr>
      </p:pic>
      <p:sp>
        <p:nvSpPr>
          <p:cNvPr id="2" name="Title 1"/>
          <p:cNvSpPr>
            <a:spLocks noGrp="1"/>
          </p:cNvSpPr>
          <p:nvPr>
            <p:ph type="title"/>
          </p:nvPr>
        </p:nvSpPr>
        <p:spPr/>
        <p:txBody>
          <a:bodyPr/>
          <a:lstStyle/>
          <a:p>
            <a:r>
              <a:rPr lang="en-US" dirty="0">
                <a:ln w="28575">
                  <a:noFill/>
                </a:ln>
              </a:rPr>
              <a:t>Computer programming</a:t>
            </a:r>
          </a:p>
        </p:txBody>
      </p:sp>
    </p:spTree>
    <p:extLst>
      <p:ext uri="{BB962C8B-B14F-4D97-AF65-F5344CB8AC3E}">
        <p14:creationId xmlns:p14="http://schemas.microsoft.com/office/powerpoint/2010/main" val="180262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0181F0-8203-4E66-992A-C48F2E932BA0}"/>
              </a:ext>
            </a:extLst>
          </p:cNvPr>
          <p:cNvSpPr>
            <a:spLocks noGrp="1"/>
          </p:cNvSpPr>
          <p:nvPr>
            <p:ph type="title"/>
          </p:nvPr>
        </p:nvSpPr>
        <p:spPr/>
        <p:txBody>
          <a:bodyPr>
            <a:normAutofit fontScale="90000"/>
          </a:bodyPr>
          <a:lstStyle/>
          <a:p>
            <a:r>
              <a:rPr lang="en-SG" dirty="0"/>
              <a:t>Exercise: How do I cook this pack of instant noodles?</a:t>
            </a:r>
          </a:p>
        </p:txBody>
      </p:sp>
      <p:graphicFrame>
        <p:nvGraphicFramePr>
          <p:cNvPr id="6" name="Content Placeholder 5">
            <a:extLst>
              <a:ext uri="{FF2B5EF4-FFF2-40B4-BE49-F238E27FC236}">
                <a16:creationId xmlns:a16="http://schemas.microsoft.com/office/drawing/2014/main" id="{3DE8C59A-7072-4390-B344-15355F02E799}"/>
              </a:ext>
            </a:extLst>
          </p:cNvPr>
          <p:cNvGraphicFramePr>
            <a:graphicFrameLocks noGrp="1"/>
          </p:cNvGraphicFramePr>
          <p:nvPr>
            <p:ph idx="1"/>
            <p:extLst>
              <p:ext uri="{D42A27DB-BD31-4B8C-83A1-F6EECF244321}">
                <p14:modId xmlns:p14="http://schemas.microsoft.com/office/powerpoint/2010/main" val="2581649666"/>
              </p:ext>
            </p:extLst>
          </p:nvPr>
        </p:nvGraphicFramePr>
        <p:xfrm>
          <a:off x="1054100" y="5062466"/>
          <a:ext cx="10401300" cy="1231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Image result for korean spicy noodles">
            <a:extLst>
              <a:ext uri="{FF2B5EF4-FFF2-40B4-BE49-F238E27FC236}">
                <a16:creationId xmlns:a16="http://schemas.microsoft.com/office/drawing/2014/main" id="{E4A15E1B-7819-480A-8B9D-7ED201B49B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3200" y="2119312"/>
            <a:ext cx="349250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korean spicy noodles">
            <a:extLst>
              <a:ext uri="{FF2B5EF4-FFF2-40B4-BE49-F238E27FC236}">
                <a16:creationId xmlns:a16="http://schemas.microsoft.com/office/drawing/2014/main" id="{87166BB5-D256-4DB8-AB3B-A290ACD86D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89737" y="2119311"/>
            <a:ext cx="3929063" cy="261937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3F18B90E-35D7-41F8-AFA6-B757F66CA12B}"/>
              </a:ext>
            </a:extLst>
          </p:cNvPr>
          <p:cNvSpPr/>
          <p:nvPr/>
        </p:nvSpPr>
        <p:spPr>
          <a:xfrm>
            <a:off x="5416550" y="2857498"/>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4E40448-EEA2-4ECF-AC8B-6B3E84021CD8}"/>
              </a:ext>
            </a:extLst>
          </p:cNvPr>
          <p:cNvSpPr txBox="1"/>
          <p:nvPr/>
        </p:nvSpPr>
        <p:spPr>
          <a:xfrm rot="838583">
            <a:off x="8772140" y="1368691"/>
            <a:ext cx="3409314" cy="1323439"/>
          </a:xfrm>
          <a:prstGeom prst="rect">
            <a:avLst/>
          </a:prstGeom>
          <a:solidFill>
            <a:schemeClr val="bg1">
              <a:lumMod val="95000"/>
            </a:schemeClr>
          </a:solidFill>
        </p:spPr>
        <p:txBody>
          <a:bodyPr wrap="square" rtlCol="0">
            <a:spAutoFit/>
          </a:bodyPr>
          <a:lstStyle/>
          <a:p>
            <a:r>
              <a:rPr lang="en-SG" sz="2000" b="1" dirty="0">
                <a:solidFill>
                  <a:schemeClr val="accent6"/>
                </a:solidFill>
              </a:rPr>
              <a:t>Tips:</a:t>
            </a:r>
          </a:p>
          <a:p>
            <a:pPr marL="285750" indent="-285750">
              <a:buFontTx/>
              <a:buChar char="-"/>
            </a:pPr>
            <a:r>
              <a:rPr lang="en-SG" sz="2000" b="1" dirty="0">
                <a:solidFill>
                  <a:schemeClr val="accent6"/>
                </a:solidFill>
              </a:rPr>
              <a:t>What do you need?</a:t>
            </a:r>
          </a:p>
          <a:p>
            <a:pPr marL="285750" indent="-285750">
              <a:buFontTx/>
              <a:buChar char="-"/>
            </a:pPr>
            <a:r>
              <a:rPr lang="en-SG" sz="2000" b="1" dirty="0">
                <a:solidFill>
                  <a:schemeClr val="accent6"/>
                </a:solidFill>
              </a:rPr>
              <a:t>Which indicators do you look out for?</a:t>
            </a:r>
          </a:p>
        </p:txBody>
      </p:sp>
    </p:spTree>
    <p:extLst>
      <p:ext uri="{BB962C8B-B14F-4D97-AF65-F5344CB8AC3E}">
        <p14:creationId xmlns:p14="http://schemas.microsoft.com/office/powerpoint/2010/main" val="2779108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787</Words>
  <Application>Microsoft Office PowerPoint</Application>
  <PresentationFormat>Widescreen</PresentationFormat>
  <Paragraphs>129</Paragraphs>
  <Slides>23</Slides>
  <Notes>13</Notes>
  <HiddenSlides>1</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23</vt:i4>
      </vt:variant>
    </vt:vector>
  </HeadingPairs>
  <TitlesOfParts>
    <vt:vector size="31" baseType="lpstr">
      <vt:lpstr>Arial</vt:lpstr>
      <vt:lpstr>Calibri</vt:lpstr>
      <vt:lpstr>Calibri Light</vt:lpstr>
      <vt:lpstr>Cambria Math</vt:lpstr>
      <vt:lpstr>Times New Roman</vt:lpstr>
      <vt:lpstr>Wingdings</vt:lpstr>
      <vt:lpstr>Office Theme</vt:lpstr>
      <vt:lpstr>1_Office Theme</vt:lpstr>
      <vt:lpstr>Enthuse: Foundation of Data Science in Python </vt:lpstr>
      <vt:lpstr>Program Schedule</vt:lpstr>
      <vt:lpstr>What is data science?</vt:lpstr>
      <vt:lpstr>Data and information  from places you hardly notice</vt:lpstr>
      <vt:lpstr>We are consuming and generating data every day</vt:lpstr>
      <vt:lpstr>Data science</vt:lpstr>
      <vt:lpstr>PowerPoint Presentation</vt:lpstr>
      <vt:lpstr>Computer programming</vt:lpstr>
      <vt:lpstr>Exercise: How do I cook this pack of instant noodles?</vt:lpstr>
      <vt:lpstr>Quick hands-on: Robot Guidance</vt:lpstr>
      <vt:lpstr>Classic software</vt:lpstr>
      <vt:lpstr>Programming a more complex task</vt:lpstr>
      <vt:lpstr>Neural networks</vt:lpstr>
      <vt:lpstr>Machine Learning Algorithms</vt:lpstr>
      <vt:lpstr>Under the hood...</vt:lpstr>
      <vt:lpstr>ML/AI applications in real world</vt:lpstr>
      <vt:lpstr>ML/AI applications in real world</vt:lpstr>
      <vt:lpstr>ML and Signal Processing?</vt:lpstr>
      <vt:lpstr>ML and Robotics?</vt:lpstr>
      <vt:lpstr>ML and Manufacturing (IoT)?</vt:lpstr>
      <vt:lpstr>ML and Power Systems?   </vt:lpstr>
      <vt:lpstr>Resources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Workshop @ EEE</dc:title>
  <dc:creator>#KATUWAL RAKESH KUMAR#</dc:creator>
  <cp:lastModifiedBy> </cp:lastModifiedBy>
  <cp:revision>14</cp:revision>
  <dcterms:created xsi:type="dcterms:W3CDTF">2018-09-26T07:09:00Z</dcterms:created>
  <dcterms:modified xsi:type="dcterms:W3CDTF">2019-06-06T00:57:59Z</dcterms:modified>
</cp:coreProperties>
</file>